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9" r:id="rId7"/>
    <p:sldId id="268" r:id="rId8"/>
    <p:sldId id="277" r:id="rId9"/>
    <p:sldId id="276" r:id="rId10"/>
    <p:sldId id="270" r:id="rId11"/>
    <p:sldId id="271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949" autoAdjust="0"/>
  </p:normalViewPr>
  <p:slideViewPr>
    <p:cSldViewPr snapToGrid="0" showGuides="1">
      <p:cViewPr varScale="1">
        <p:scale>
          <a:sx n="90" d="100"/>
          <a:sy n="90" d="100"/>
        </p:scale>
        <p:origin x="-10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01-05-2019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648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247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01-05-2019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malnet.org/kolot/2019/02/28/ted-x-debate-2019/" TargetMode="External"/><Relationship Id="rId13" Type="http://schemas.openxmlformats.org/officeDocument/2006/relationships/hyperlink" Target="http://www.amalnet.k12.il/network_news/science-2/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://amalnet.org/kolot/2019/03/27/demok/" TargetMode="External"/><Relationship Id="rId12" Type="http://schemas.openxmlformats.org/officeDocument/2006/relationships/hyperlink" Target="http://www.amalnet.k12.il/pbl_ken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malnet.org/kolot/2018/04/16/demokraton/" TargetMode="External"/><Relationship Id="rId11" Type="http://schemas.openxmlformats.org/officeDocument/2006/relationships/hyperlink" Target="http://amalnet.org/kolot/2015/01/04/emmek/" TargetMode="External"/><Relationship Id="rId5" Type="http://schemas.openxmlformats.org/officeDocument/2006/relationships/hyperlink" Target="http://amalnet.org/kolot/tag/%D7%AA%D7%95%D7%9F/" TargetMode="External"/><Relationship Id="rId10" Type="http://schemas.openxmlformats.org/officeDocument/2006/relationships/hyperlink" Target="http://amalnet.org/kolot/2019/04/07/teens-make-a-difference/" TargetMode="External"/><Relationship Id="rId4" Type="http://schemas.openxmlformats.org/officeDocument/2006/relationships/hyperlink" Target="https://www.youtube.com/watch?v=wjh5S0xvaKw&amp;t=51s" TargetMode="External"/><Relationship Id="rId9" Type="http://schemas.openxmlformats.org/officeDocument/2006/relationships/hyperlink" Target="http://amalnet.org/kolot/2018/11/14/polin_ld_tb/" TargetMode="Externa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jh5S0xvaKw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hW8vFpxOxk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malnet.org/kolot/2019/03/27/demok/" TargetMode="External"/><Relationship Id="rId5" Type="http://schemas.openxmlformats.org/officeDocument/2006/relationships/hyperlink" Target="https://www.facebook.com/groups/625282447546001/?ref=br_tf" TargetMode="External"/><Relationship Id="rId4" Type="http://schemas.openxmlformats.org/officeDocument/2006/relationships/hyperlink" Target="http://www.amalnet.k12.il/AmlIsraeOnlin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581975"/>
            <a:ext cx="5143500" cy="503167"/>
          </a:xfrm>
        </p:spPr>
        <p:txBody>
          <a:bodyPr/>
          <a:lstStyle/>
          <a:p>
            <a:pPr algn="ctr" rtl="1"/>
            <a:r>
              <a:rPr lang="he-IL" dirty="0"/>
              <a:t>מודל רשת עמל</a:t>
            </a:r>
          </a:p>
          <a:p>
            <a:pPr algn="ctr" rtl="1"/>
            <a:r>
              <a:rPr lang="he-IL" dirty="0"/>
              <a:t>מציגה: ד"ר רונית אשכנזי סמנכ"ל וראש מינהל פדגוגיה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2" y="728545"/>
            <a:ext cx="5305661" cy="5305661"/>
          </a:xfrm>
        </p:spPr>
      </p:pic>
      <p:sp>
        <p:nvSpPr>
          <p:cNvPr id="4" name="Rounded Rectangle 3"/>
          <p:cNvSpPr/>
          <p:nvPr/>
        </p:nvSpPr>
        <p:spPr>
          <a:xfrm>
            <a:off x="6343650" y="1224793"/>
            <a:ext cx="1885950" cy="948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662" y="1858553"/>
            <a:ext cx="6315740" cy="2090808"/>
          </a:xfrm>
        </p:spPr>
        <p:txBody>
          <a:bodyPr/>
          <a:lstStyle/>
          <a:p>
            <a:pPr algn="ctr" rtl="1"/>
            <a:r>
              <a:rPr lang="he-IL" dirty="0"/>
              <a:t>למידה מבוססת </a:t>
            </a:r>
            <a:r>
              <a:rPr lang="he-IL" dirty="0" smtClean="0"/>
              <a:t>אירועים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sz="2800" dirty="0" smtClean="0"/>
              <a:t>ניהול </a:t>
            </a:r>
            <a:r>
              <a:rPr lang="he-IL" sz="2800" dirty="0"/>
              <a:t>אירועי למידה</a:t>
            </a:r>
            <a:endParaRPr lang="en-IN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10587" y="4236440"/>
            <a:ext cx="4655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2" y="0"/>
            <a:ext cx="3372374" cy="13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"/>
          <a:stretch/>
        </p:blipFill>
        <p:spPr>
          <a:xfrm>
            <a:off x="710812" y="657756"/>
            <a:ext cx="5546572" cy="5222049"/>
          </a:xfrm>
        </p:spPr>
      </p:pic>
      <p:sp>
        <p:nvSpPr>
          <p:cNvPr id="11" name="Rounded Rectangle 10"/>
          <p:cNvSpPr/>
          <p:nvPr/>
        </p:nvSpPr>
        <p:spPr>
          <a:xfrm>
            <a:off x="6257384" y="1699404"/>
            <a:ext cx="3257551" cy="37001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881595" y="1640082"/>
            <a:ext cx="11096297" cy="570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אירוע </a:t>
            </a:r>
            <a:r>
              <a:rPr lang="en-US" sz="2000" dirty="0" smtClean="0"/>
              <a:t> WOW</a:t>
            </a:r>
            <a:r>
              <a:rPr lang="he-IL" sz="2000" dirty="0" smtClean="0"/>
              <a:t>- </a:t>
            </a:r>
            <a:r>
              <a:rPr lang="he-IL" sz="2000" dirty="0"/>
              <a:t>חוויתי, מושקע, מכבד, </a:t>
            </a:r>
            <a:r>
              <a:rPr lang="he-IL" sz="2000" dirty="0" smtClean="0"/>
              <a:t>אירוע ברמה </a:t>
            </a:r>
            <a:r>
              <a:rPr lang="he-IL" sz="2000" dirty="0"/>
              <a:t>מקצועית </a:t>
            </a:r>
            <a:r>
              <a:rPr lang="he-IL" sz="2000" dirty="0" smtClean="0"/>
              <a:t>גבוהה</a:t>
            </a: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תכנון עד </a:t>
            </a:r>
            <a:r>
              <a:rPr lang="he-IL" sz="2000" dirty="0"/>
              <a:t>לפרטים הקטנים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אירוע בו התלמידים פעילים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שמחת הלמידה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משימות </a:t>
            </a:r>
            <a:r>
              <a:rPr lang="he-IL" sz="2000" dirty="0" smtClean="0"/>
              <a:t>יצירתיות</a:t>
            </a: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חשיבה - מה ואיך נלמד בו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הנחייה, ארגון, </a:t>
            </a:r>
            <a:r>
              <a:rPr lang="he-IL" sz="2000" dirty="0" smtClean="0"/>
              <a:t>ליווי הצוותים</a:t>
            </a:r>
            <a:endParaRPr lang="he-IL" sz="20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מחוון/קריטריונים לניקוד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לו"ז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תקציב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משוב: </a:t>
            </a:r>
            <a:r>
              <a:rPr lang="he-IL" sz="2000" dirty="0"/>
              <a:t>שאלונים, קבוצות מיקוד, שיח מסכם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/>
              <a:t>תובנות</a:t>
            </a:r>
          </a:p>
          <a:p>
            <a:pPr algn="r" rtl="1"/>
            <a:endParaRPr lang="he-IL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92" y="414730"/>
            <a:ext cx="11150600" cy="920336"/>
          </a:xfrm>
        </p:spPr>
        <p:txBody>
          <a:bodyPr/>
          <a:lstStyle/>
          <a:p>
            <a:pPr algn="r" rtl="1"/>
            <a:r>
              <a:rPr lang="he-IL" sz="3600" dirty="0" smtClean="0">
                <a:solidFill>
                  <a:schemeClr val="accent2">
                    <a:lumMod val="75000"/>
                  </a:schemeClr>
                </a:solidFill>
              </a:rPr>
              <a:t>תהליך הכולל הערכה ומישוב</a:t>
            </a:r>
            <a:endParaRPr lang="en-I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248" y="1321751"/>
            <a:ext cx="5143500" cy="782665"/>
          </a:xfrm>
        </p:spPr>
        <p:txBody>
          <a:bodyPr/>
          <a:lstStyle/>
          <a:p>
            <a:pPr algn="r" rtl="1"/>
            <a:r>
              <a:rPr lang="he-IL" dirty="0" smtClean="0"/>
              <a:t>המגוון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1" y="1148316"/>
            <a:ext cx="5722919" cy="4486940"/>
          </a:xfrm>
        </p:spPr>
      </p:pic>
      <p:sp>
        <p:nvSpPr>
          <p:cNvPr id="4" name="Rectangle 3"/>
          <p:cNvSpPr/>
          <p:nvPr/>
        </p:nvSpPr>
        <p:spPr>
          <a:xfrm>
            <a:off x="9890620" y="360726"/>
            <a:ext cx="1982424" cy="947956"/>
          </a:xfrm>
          <a:prstGeom prst="rect">
            <a:avLst/>
          </a:prstGeom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469587" y="25974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 smtClean="0"/>
              <a:t>תחרויות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 smtClean="0"/>
              <a:t>מרתונים של עשייה ולמידה: </a:t>
            </a:r>
            <a:r>
              <a:rPr lang="he-IL" dirty="0" err="1" smtClean="0"/>
              <a:t>הקאתון</a:t>
            </a:r>
            <a:r>
              <a:rPr lang="he-IL" dirty="0" smtClean="0"/>
              <a:t> - </a:t>
            </a:r>
            <a:r>
              <a:rPr lang="he-IL" dirty="0" err="1" smtClean="0"/>
              <a:t>מקאתון</a:t>
            </a:r>
            <a:r>
              <a:rPr lang="he-IL" dirty="0" smtClean="0"/>
              <a:t> - דמוקרטון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 smtClean="0"/>
              <a:t>אירועי תוצרים : "מוצר-תוצר- אוצר", כנסי מדעים...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 smtClean="0"/>
              <a:t>אירועי </a:t>
            </a:r>
            <a:r>
              <a:rPr lang="he-IL" dirty="0" err="1" smtClean="0"/>
              <a:t>דיבייט</a:t>
            </a:r>
            <a:r>
              <a:rPr lang="he-IL" dirty="0" smtClean="0"/>
              <a:t> - פרזנטציה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 smtClean="0"/>
              <a:t>מחזות זמר</a:t>
            </a:r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6267974" y="4069270"/>
            <a:ext cx="2943137" cy="410451"/>
          </a:xfrm>
          <a:prstGeom prst="rect">
            <a:avLst/>
          </a:prstGeom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415180" y="3800765"/>
            <a:ext cx="3040912" cy="25730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8" y="-1"/>
            <a:ext cx="5690042" cy="507173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מטרות ואלמנטים מרכזיים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-4112529" y="1642734"/>
            <a:ext cx="10515600" cy="5215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he-IL" sz="1800" dirty="0" smtClean="0"/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1800" b="1" dirty="0" smtClean="0"/>
              <a:t>		למידה היא תהליך חוויתי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he-IL" sz="1800" b="1" dirty="0" smtClean="0"/>
              <a:t>	     הנחת המוצא: אנחנו </a:t>
            </a:r>
            <a:r>
              <a:rPr lang="he-IL" sz="1800" b="1" dirty="0" smtClean="0">
                <a:solidFill>
                  <a:srgbClr val="FF0000"/>
                </a:solidFill>
              </a:rPr>
              <a:t>אוהבים</a:t>
            </a:r>
            <a:r>
              <a:rPr lang="he-IL" sz="1800" b="1" dirty="0" smtClean="0"/>
              <a:t> ללמוד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he-IL" sz="1800" b="1" dirty="0" smtClean="0"/>
          </a:p>
          <a:p>
            <a:pPr algn="r" rtl="1"/>
            <a:r>
              <a:rPr lang="he-IL" sz="1800" dirty="0" smtClean="0"/>
              <a:t>למידה אקטיבית			למידה מרגשת</a:t>
            </a:r>
          </a:p>
          <a:p>
            <a:pPr algn="r" rtl="1"/>
            <a:r>
              <a:rPr lang="he-IL" sz="1800" dirty="0" smtClean="0"/>
              <a:t>פיתוח היצירתיות			חינוך ערכי</a:t>
            </a:r>
          </a:p>
          <a:p>
            <a:pPr algn="r" rtl="1"/>
            <a:r>
              <a:rPr lang="he-IL" sz="1800" dirty="0" smtClean="0"/>
              <a:t>התמודדות עם שאלות חדשות             מענה חדשני לשאלות קיימות</a:t>
            </a:r>
          </a:p>
          <a:p>
            <a:pPr algn="r" rtl="1"/>
            <a:r>
              <a:rPr lang="he-IL" sz="1800" dirty="0" smtClean="0"/>
              <a:t>פתרון בעיות אמת			</a:t>
            </a:r>
            <a:r>
              <a:rPr lang="he-IL" sz="1800" dirty="0" err="1" smtClean="0"/>
              <a:t>מישחוק</a:t>
            </a:r>
            <a:r>
              <a:rPr lang="he-IL" sz="1800" dirty="0" smtClean="0"/>
              <a:t>				</a:t>
            </a:r>
          </a:p>
          <a:p>
            <a:pPr algn="r" rtl="1"/>
            <a:r>
              <a:rPr lang="he-IL" sz="1800" dirty="0" smtClean="0"/>
              <a:t>עבודת צוות			פרזנטציה ושיווק</a:t>
            </a:r>
          </a:p>
          <a:p>
            <a:pPr algn="r" rtl="1"/>
            <a:r>
              <a:rPr lang="he-IL" sz="1800" dirty="0" smtClean="0"/>
              <a:t>שימוש בטכנולוגיות מתקדמות	חיפוש מקורות ומידע אותנטי</a:t>
            </a:r>
          </a:p>
          <a:p>
            <a:pPr algn="r" rtl="1"/>
            <a:endParaRPr lang="he-IL" sz="1800" dirty="0" smtClean="0"/>
          </a:p>
          <a:p>
            <a:pPr algn="r" rtl="1"/>
            <a:endParaRPr lang="he-IL" sz="1800" dirty="0" smtClean="0"/>
          </a:p>
          <a:p>
            <a:pPr algn="r" rtl="1"/>
            <a:endParaRPr lang="he-IL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305159" y="5831299"/>
            <a:ext cx="1885950" cy="948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234" y="1054283"/>
            <a:ext cx="6209448" cy="953012"/>
          </a:xfrm>
          <a:solidFill>
            <a:schemeClr val="bg1"/>
          </a:solidFill>
        </p:spPr>
        <p:txBody>
          <a:bodyPr/>
          <a:lstStyle/>
          <a:p>
            <a:pPr rtl="1"/>
            <a:r>
              <a:rPr lang="he-IL" dirty="0" smtClean="0"/>
              <a:t>דוגמאות מרשת עמל</a:t>
            </a:r>
            <a:endParaRPr lang="en-IN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8" y="592938"/>
            <a:ext cx="5305661" cy="5251508"/>
          </a:xfrm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6425966" y="2175351"/>
            <a:ext cx="5408045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u="sng" dirty="0" smtClean="0">
                <a:solidFill>
                  <a:srgbClr val="C00000"/>
                </a:solidFill>
              </a:rPr>
              <a:t>תחרויות:</a:t>
            </a:r>
          </a:p>
          <a:p>
            <a:pPr algn="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תחרות היזמות  (סרטון) </a:t>
            </a:r>
            <a:endParaRPr lang="he-I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עמל בשבילי ישראל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he-I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u="sng" dirty="0" smtClean="0">
                <a:solidFill>
                  <a:srgbClr val="C00000"/>
                </a:solidFill>
              </a:rPr>
              <a:t>"עמל-</a:t>
            </a:r>
            <a:r>
              <a:rPr lang="he-IL" u="sng" dirty="0" err="1" smtClean="0">
                <a:solidFill>
                  <a:srgbClr val="C00000"/>
                </a:solidFill>
              </a:rPr>
              <a:t>קתונים</a:t>
            </a:r>
            <a:r>
              <a:rPr lang="he-IL" u="sng" dirty="0" smtClean="0">
                <a:solidFill>
                  <a:srgbClr val="C00000"/>
                </a:solidFill>
              </a:rPr>
              <a:t>":</a:t>
            </a:r>
          </a:p>
          <a:p>
            <a:pPr algn="r" rtl="1"/>
            <a:r>
              <a:rPr lang="he-IL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האקתונים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 -</a:t>
            </a:r>
            <a:r>
              <a:rPr lang="he-IL" dirty="0" err="1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מקאתונים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 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(כתבות)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e-IL" dirty="0" err="1" smtClean="0">
                <a:solidFill>
                  <a:schemeClr val="accent2">
                    <a:lumMod val="75000"/>
                  </a:schemeClr>
                </a:solidFill>
              </a:rPr>
              <a:t>הדמוקרטון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he-IL" dirty="0" err="1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מיינקראפט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פיצוח קופסאות בריחה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e-IL" dirty="0" err="1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דיבייט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מודל האו"ם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אירוע יזמות באנגלית</a:t>
            </a:r>
            <a:endParaRPr lang="he-I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מחזות זמר בעמק חרוד 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(כתבה)</a:t>
            </a:r>
            <a:endParaRPr lang="he-I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u="sng" dirty="0" smtClean="0">
                <a:solidFill>
                  <a:srgbClr val="C00000"/>
                </a:solidFill>
              </a:rPr>
              <a:t>כנסים:</a:t>
            </a:r>
          </a:p>
          <a:p>
            <a:pPr algn="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חגיגת תוצרי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PBL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  <a:hlinkClick r:id="rId13"/>
              </a:rPr>
              <a:t>כנס המדעים הגדול</a:t>
            </a: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 (קישור משוב)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78" y="106328"/>
            <a:ext cx="2391604" cy="94795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 rot="2362734">
            <a:off x="4926851" y="5208939"/>
            <a:ext cx="1081688" cy="1121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78" y="106328"/>
            <a:ext cx="2391604" cy="947956"/>
          </a:xfrm>
          <a:prstGeom prst="rect">
            <a:avLst/>
          </a:prstGeom>
        </p:spPr>
      </p:pic>
      <p:pic>
        <p:nvPicPr>
          <p:cNvPr id="3" name="wjh5S0xvaK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7796" y="1264239"/>
            <a:ext cx="9161962" cy="51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78" y="106328"/>
            <a:ext cx="2391604" cy="947956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 rot="2362734">
            <a:off x="4926851" y="5208939"/>
            <a:ext cx="1081688" cy="1121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3" name="IhW8vFpxOx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88024" y="1134002"/>
            <a:ext cx="9292856" cy="52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76" y="699342"/>
            <a:ext cx="4937211" cy="1325563"/>
          </a:xfrm>
        </p:spPr>
        <p:txBody>
          <a:bodyPr/>
          <a:lstStyle/>
          <a:p>
            <a:pPr algn="ct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חינוך לערכים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כחלק 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אינטגרלי של התהליך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38" y="741872"/>
            <a:ext cx="5008629" cy="5287992"/>
          </a:xfrm>
        </p:spPr>
      </p:pic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-109937" y="2060094"/>
            <a:ext cx="5232073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 smtClean="0"/>
              <a:t>   </a:t>
            </a:r>
            <a:r>
              <a:rPr lang="he-IL" b="1" dirty="0" smtClean="0"/>
              <a:t>מגדירים מראש מהי המטרה</a:t>
            </a:r>
          </a:p>
          <a:p>
            <a:pPr marL="0" indent="0" algn="r" rtl="1">
              <a:buNone/>
            </a:pPr>
            <a:endParaRPr lang="he-IL" b="1" dirty="0" smtClean="0"/>
          </a:p>
          <a:p>
            <a:pPr algn="r" rtl="1"/>
            <a:r>
              <a:rPr lang="he-IL" dirty="0" smtClean="0"/>
              <a:t>חידוד הרגישות וסיוע לאנשים עם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צרכים מיוחדים</a:t>
            </a:r>
          </a:p>
          <a:p>
            <a:pPr algn="r" rtl="1"/>
            <a:r>
              <a:rPr lang="he-IL" dirty="0" smtClean="0"/>
              <a:t>רב תרבותיות וחיזוק הקשר בין המגזרים</a:t>
            </a:r>
          </a:p>
          <a:p>
            <a:pPr algn="r" rtl="1"/>
            <a:r>
              <a:rPr lang="he-IL" dirty="0" smtClean="0"/>
              <a:t>דיון בשאלות ערכיות, פיתוח חשיבה והתייחסות מוסרית - ערכית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5159" y="5831299"/>
            <a:ext cx="1885950" cy="948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6001" y="321795"/>
            <a:ext cx="11150600" cy="920336"/>
          </a:xfrm>
        </p:spPr>
        <p:txBody>
          <a:bodyPr/>
          <a:lstStyle/>
          <a:p>
            <a:pPr algn="r" rtl="1"/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לומדים לפני...מתכוננים ל....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=""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9" y="2337759"/>
            <a:ext cx="4424362" cy="3183147"/>
          </a:xfrm>
        </p:spPr>
      </p:pic>
      <p:sp>
        <p:nvSpPr>
          <p:cNvPr id="11" name="Rounded Rectangle 10"/>
          <p:cNvSpPr/>
          <p:nvPr/>
        </p:nvSpPr>
        <p:spPr>
          <a:xfrm>
            <a:off x="305159" y="6046365"/>
            <a:ext cx="1885950" cy="7765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מציין מיקום תוכן 2"/>
          <p:cNvSpPr>
            <a:spLocks noGrp="1"/>
          </p:cNvSpPr>
          <p:nvPr>
            <p:ph idx="1"/>
          </p:nvPr>
        </p:nvSpPr>
        <p:spPr>
          <a:xfrm>
            <a:off x="1524708" y="2843542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 smtClean="0"/>
              <a:t>אירוע השיא הוא לרוב קצה הקרחון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של תהליך הלמידה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/>
              <a:t>מספר התלמידים הלוקחים חלק בתהליך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/>
              <a:t>משך הלמידה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/>
              <a:t>עומק הלמידה</a:t>
            </a:r>
            <a:endParaRPr lang="he-IL" dirty="0"/>
          </a:p>
        </p:txBody>
      </p:sp>
      <p:sp>
        <p:nvSpPr>
          <p:cNvPr id="19" name="מציין מיקום תוכן 2"/>
          <p:cNvSpPr>
            <a:spLocks noGrp="1"/>
          </p:cNvSpPr>
          <p:nvPr>
            <p:ph idx="1"/>
          </p:nvPr>
        </p:nvSpPr>
        <p:spPr>
          <a:xfrm>
            <a:off x="66631" y="2843542"/>
            <a:ext cx="3632664" cy="4351338"/>
          </a:xfrm>
        </p:spPr>
        <p:txBody>
          <a:bodyPr>
            <a:normAutofit/>
          </a:bodyPr>
          <a:lstStyle/>
          <a:p>
            <a:pPr algn="r" rtl="1"/>
            <a:r>
              <a:rPr lang="he-IL" b="1" dirty="0" smtClean="0"/>
              <a:t>לדוגמא:</a:t>
            </a:r>
            <a:endParaRPr lang="en-US" b="1" dirty="0" smtClean="0"/>
          </a:p>
          <a:p>
            <a:pPr algn="r" rtl="1"/>
            <a:r>
              <a:rPr lang="he-IL" dirty="0" smtClean="0"/>
              <a:t> 1. </a:t>
            </a:r>
            <a:r>
              <a:rPr lang="he-IL" b="1" dirty="0" smtClean="0"/>
              <a:t>משימות "שביל ישראל</a:t>
            </a:r>
            <a:r>
              <a:rPr lang="he-IL" dirty="0" smtClean="0"/>
              <a:t>" </a:t>
            </a:r>
            <a:r>
              <a:rPr lang="he-IL" dirty="0" smtClean="0">
                <a:hlinkClick r:id="rId4"/>
              </a:rPr>
              <a:t>שלב א'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he-IL" dirty="0" smtClean="0"/>
              <a:t>בבתי הספר ובאינטרנט (</a:t>
            </a:r>
            <a:r>
              <a:rPr lang="he-IL" dirty="0" smtClean="0">
                <a:hlinkClick r:id="rId5"/>
              </a:rPr>
              <a:t>באז</a:t>
            </a:r>
            <a:r>
              <a:rPr lang="he-IL" dirty="0" smtClean="0"/>
              <a:t>)</a:t>
            </a:r>
          </a:p>
          <a:p>
            <a:pPr algn="r" rtl="1"/>
            <a:r>
              <a:rPr lang="he-IL" dirty="0" smtClean="0"/>
              <a:t>2. </a:t>
            </a:r>
            <a:r>
              <a:rPr lang="he-IL" b="1" dirty="0" smtClean="0"/>
              <a:t>משימות הדמוקרטון </a:t>
            </a:r>
            <a:r>
              <a:rPr lang="he-IL" dirty="0" smtClean="0"/>
              <a:t>–</a:t>
            </a:r>
            <a:r>
              <a:rPr lang="he-IL" dirty="0" smtClean="0">
                <a:hlinkClick r:id="rId6"/>
              </a:rPr>
              <a:t> </a:t>
            </a:r>
            <a:r>
              <a:rPr lang="he-IL" dirty="0" smtClean="0"/>
              <a:t>3 חודשים: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he-IL" dirty="0" smtClean="0"/>
              <a:t>הכנת סרטון - הכנת </a:t>
            </a:r>
            <a:r>
              <a:rPr lang="he-IL" dirty="0" err="1" smtClean="0"/>
              <a:t>פודקסט</a:t>
            </a:r>
            <a:r>
              <a:rPr lang="he-IL" dirty="0" smtClean="0"/>
              <a:t> 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he-IL" dirty="0" smtClean="0"/>
              <a:t>יצירת קופסאות בריחה </a:t>
            </a:r>
          </a:p>
          <a:p>
            <a:pPr marL="0" indent="0" algn="r" rtl="1">
              <a:buNone/>
            </a:pPr>
            <a:r>
              <a:rPr lang="he-IL" dirty="0" smtClean="0"/>
              <a:t>3. </a:t>
            </a:r>
            <a:r>
              <a:rPr lang="he-IL" b="1" dirty="0" smtClean="0"/>
              <a:t>תחרות היזמות </a:t>
            </a:r>
            <a:r>
              <a:rPr lang="he-IL" dirty="0" smtClean="0"/>
              <a:t>- עבודה בבתי הספר-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he-IL" dirty="0" err="1" smtClean="0"/>
              <a:t>מקאתונים</a:t>
            </a:r>
            <a:r>
              <a:rPr lang="he-IL" dirty="0" smtClean="0"/>
              <a:t> בית-</a:t>
            </a:r>
            <a:r>
              <a:rPr lang="he-IL" dirty="0" err="1" smtClean="0"/>
              <a:t>ספריים</a:t>
            </a:r>
            <a:endParaRPr lang="he-IL" dirty="0" smtClean="0"/>
          </a:p>
          <a:p>
            <a:pPr marL="0" indent="0" algn="r" rtl="1">
              <a:buNone/>
            </a:pPr>
            <a:r>
              <a:rPr lang="en-US" dirty="0" smtClean="0"/>
              <a:t>   </a:t>
            </a:r>
            <a:r>
              <a:rPr lang="he-IL" dirty="0" err="1" smtClean="0"/>
              <a:t>מקאתון</a:t>
            </a:r>
            <a:r>
              <a:rPr lang="he-IL" dirty="0" smtClean="0"/>
              <a:t> רשתי - שדרוג המוצרים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he-IL" dirty="0" smtClean="0"/>
              <a:t>הנבחרים והכנה לפרזנטציה</a:t>
            </a:r>
          </a:p>
          <a:p>
            <a:pPr marL="0" indent="0" algn="r" rtl="1">
              <a:buNone/>
            </a:pPr>
            <a:r>
              <a:rPr lang="he-IL" dirty="0"/>
              <a:t> </a:t>
            </a:r>
            <a:r>
              <a:rPr lang="he-IL" dirty="0" smtClean="0"/>
              <a:t>                </a:t>
            </a:r>
            <a:endParaRPr lang="he-IL" dirty="0"/>
          </a:p>
        </p:txBody>
      </p:sp>
      <p:sp>
        <p:nvSpPr>
          <p:cNvPr id="20" name="Rectangle 19"/>
          <p:cNvSpPr/>
          <p:nvPr/>
        </p:nvSpPr>
        <p:spPr>
          <a:xfrm>
            <a:off x="3883818" y="1630391"/>
            <a:ext cx="3897207" cy="707367"/>
          </a:xfrm>
          <a:prstGeom prst="rect">
            <a:avLst/>
          </a:prstGeom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30460" y="5529532"/>
            <a:ext cx="3977721" cy="457200"/>
          </a:xfrm>
          <a:prstGeom prst="rect">
            <a:avLst/>
          </a:prstGeom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830381" y="1630391"/>
            <a:ext cx="477800" cy="6987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3818" y="5529532"/>
            <a:ext cx="403509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=""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951764"/>
              </p:ext>
            </p:extLst>
          </p:nvPr>
        </p:nvGraphicFramePr>
        <p:xfrm>
          <a:off x="6085314" y="1603524"/>
          <a:ext cx="6106686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5159" y="5831299"/>
            <a:ext cx="1885950" cy="9484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43" y="0"/>
            <a:ext cx="5395597" cy="6858000"/>
          </a:xfrm>
          <a:prstGeom prst="rect">
            <a:avLst/>
          </a:prstGeom>
        </p:spPr>
      </p:pic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8330241" y="678310"/>
            <a:ext cx="2360267" cy="4776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העלאת רעיונות</a:t>
            </a:r>
            <a:endParaRPr lang="he-IL" dirty="0"/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8241101" y="2245442"/>
            <a:ext cx="2360267" cy="477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חיפוש ולימוד</a:t>
            </a:r>
            <a:endParaRPr lang="he-IL" dirty="0"/>
          </a:p>
        </p:txBody>
      </p:sp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8241100" y="3812574"/>
            <a:ext cx="2360267" cy="477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יצירה ובניה</a:t>
            </a:r>
            <a:endParaRPr lang="he-IL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8330240" y="5483223"/>
            <a:ext cx="2360267" cy="477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b="1" dirty="0" smtClean="0"/>
              <a:t>פרזנטציה</a:t>
            </a:r>
            <a:endParaRPr lang="he-IL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3516" y="678310"/>
            <a:ext cx="6106897" cy="1184875"/>
            <a:chOff x="1629756" y="126651"/>
            <a:chExt cx="6860179" cy="1184875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4324263" y="-2341340"/>
              <a:ext cx="1048420" cy="5984401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4"/>
            <p:cNvSpPr/>
            <p:nvPr/>
          </p:nvSpPr>
          <p:spPr>
            <a:xfrm>
              <a:off x="1629756" y="365466"/>
              <a:ext cx="6860179" cy="94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85750" lvl="1" algn="r" defTabSz="13779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sz="2000" dirty="0" smtClean="0"/>
                <a:t>תכנון - </a:t>
              </a:r>
              <a:r>
                <a:rPr lang="he-IL" sz="2000" dirty="0"/>
                <a:t>בחירת צוות מתאים לכל </a:t>
              </a:r>
              <a:r>
                <a:rPr lang="he-IL" sz="2000" dirty="0" smtClean="0"/>
                <a:t>פרק - </a:t>
              </a:r>
              <a:r>
                <a:rPr lang="he-IL" sz="2000" dirty="0"/>
                <a:t>הכשרת המורים</a:t>
              </a:r>
            </a:p>
            <a:p>
              <a:pPr marL="285750" lvl="1" algn="r" defTabSz="13779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e-IL" sz="2000" dirty="0"/>
                <a:t>יצירת משימות משמעותיות ואטרקטיביות </a:t>
              </a:r>
            </a:p>
            <a:p>
              <a:pPr marL="628650" lvl="1" indent="-342900" algn="r" defTabSz="13779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he-IL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0588" y="2187872"/>
            <a:ext cx="6106897" cy="1186340"/>
            <a:chOff x="1639447" y="126651"/>
            <a:chExt cx="6860179" cy="1186340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324263" y="-2341340"/>
              <a:ext cx="1048420" cy="5984401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4"/>
            <p:cNvSpPr/>
            <p:nvPr/>
          </p:nvSpPr>
          <p:spPr>
            <a:xfrm>
              <a:off x="1639447" y="366931"/>
              <a:ext cx="6860179" cy="94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lvl="0" rtl="1"/>
              <a:r>
                <a:rPr lang="he-IL" dirty="0"/>
                <a:t>הובלת התהליך </a:t>
              </a:r>
              <a:r>
                <a:rPr lang="he-IL" dirty="0" smtClean="0"/>
                <a:t>הלימודי-יצירתי </a:t>
              </a:r>
              <a:r>
                <a:rPr lang="he-IL" dirty="0"/>
                <a:t>ששיאו יהיה באירוע המסכם</a:t>
              </a:r>
            </a:p>
            <a:p>
              <a:pPr marL="628650" lvl="1" indent="-342900" algn="r" defTabSz="13779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he-IL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3604" y="3729299"/>
            <a:ext cx="8010704" cy="1239215"/>
            <a:chOff x="1856272" y="126651"/>
            <a:chExt cx="8998819" cy="1239215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4324263" y="-2341340"/>
              <a:ext cx="1048420" cy="5984401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3994912" y="419806"/>
              <a:ext cx="6860179" cy="94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lvl="0" rtl="1">
                <a:defRPr/>
              </a:pPr>
              <a:r>
                <a:rPr lang="he-IL" dirty="0"/>
                <a:t>ארגון אירוע למידה (מיומנות נלמדת) </a:t>
              </a:r>
            </a:p>
            <a:p>
              <a:pPr marL="628650" lvl="1" indent="-342900" algn="r" defTabSz="137795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he-IL" sz="2000" dirty="0"/>
            </a:p>
          </p:txBody>
        </p:sp>
      </p:grpSp>
      <p:sp>
        <p:nvSpPr>
          <p:cNvPr id="29" name="Round Same Side Corner Rectangle 4"/>
          <p:cNvSpPr/>
          <p:nvPr/>
        </p:nvSpPr>
        <p:spPr>
          <a:xfrm>
            <a:off x="2300980" y="5280760"/>
            <a:ext cx="6106897" cy="9460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lvl="0" rtl="1"/>
            <a:r>
              <a:rPr lang="he-IL" dirty="0"/>
              <a:t>הובלת אירוע הלמידה מיומנויות  נלמדת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200</Words>
  <Application>Microsoft Office PowerPoint</Application>
  <PresentationFormat>מותאם אישית</PresentationFormat>
  <Paragraphs>77</Paragraphs>
  <Slides>10</Slides>
  <Notes>9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Office Theme</vt:lpstr>
      <vt:lpstr>למידה מבוססת אירועים ניהול אירועי למידה</vt:lpstr>
      <vt:lpstr>המגוון</vt:lpstr>
      <vt:lpstr>מטרות ואלמנטים מרכזיים</vt:lpstr>
      <vt:lpstr>דוגמאות מרשת עמל</vt:lpstr>
      <vt:lpstr>מצגת של PowerPoint</vt:lpstr>
      <vt:lpstr>מצגת של PowerPoint</vt:lpstr>
      <vt:lpstr>חינוך לערכים  כחלק אינטגרלי של התהליך</vt:lpstr>
      <vt:lpstr>לומדים לפני...מתכוננים ל....</vt:lpstr>
      <vt:lpstr>מצגת של PowerPoint</vt:lpstr>
      <vt:lpstr>תהליך הכולל הערכה ומישוב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2019-04-30T06:52:45Z</dcterms:created>
  <dcterms:modified xsi:type="dcterms:W3CDTF">2019-05-01T11:45:51Z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