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5"/>
  </p:notesMasterIdLst>
  <p:sldIdLst>
    <p:sldId id="268" r:id="rId2"/>
    <p:sldId id="265" r:id="rId3"/>
    <p:sldId id="257" r:id="rId4"/>
    <p:sldId id="263" r:id="rId5"/>
    <p:sldId id="269" r:id="rId6"/>
    <p:sldId id="261" r:id="rId7"/>
    <p:sldId id="267" r:id="rId8"/>
    <p:sldId id="260" r:id="rId9"/>
    <p:sldId id="266" r:id="rId10"/>
    <p:sldId id="264" r:id="rId11"/>
    <p:sldId id="258" r:id="rId12"/>
    <p:sldId id="259" r:id="rId13"/>
    <p:sldId id="262" r:id="rId14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54" autoAdjust="0"/>
    <p:restoredTop sz="94660"/>
  </p:normalViewPr>
  <p:slideViewPr>
    <p:cSldViewPr snapToGrid="0">
      <p:cViewPr varScale="1">
        <p:scale>
          <a:sx n="90" d="100"/>
          <a:sy n="90" d="100"/>
        </p:scale>
        <p:origin x="-108" y="-4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242A0-0DA9-4D31-B56D-F0DCE53726CB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382F0-28AF-421F-BDDB-1104484F4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43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>
                <a:solidFill>
                  <a:srgbClr val="4D3E2F"/>
                </a:solidFill>
                <a:latin typeface="Corbel" panose="020B0503020204020204"/>
              </a:rPr>
              <a:pPr/>
              <a:t>1</a:t>
            </a:fld>
            <a:endParaRPr lang="en-US">
              <a:solidFill>
                <a:srgbClr val="4D3E2F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711141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pic>
        <p:nvPicPr>
          <p:cNvPr id="8" name="Picture 7" descr="Puffy white clouds in deep blue sk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Picture 9" descr="Closeup of plant shoo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51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>
                <a:solidFill>
                  <a:srgbClr val="8BAA00">
                    <a:lumMod val="50000"/>
                  </a:srgbClr>
                </a:solidFill>
              </a:rPr>
              <a:pPr/>
              <a:t>‹#›</a:t>
            </a:fld>
            <a:endParaRPr>
              <a:solidFill>
                <a:srgbClr val="8BAA00">
                  <a:lumMod val="50000"/>
                </a:srgb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5A74-0919-413E-865C-E0E8D1722ED7}" type="datetime1">
              <a:rPr lang="en-US" smtClean="0">
                <a:solidFill>
                  <a:srgbClr val="8BAA00">
                    <a:lumMod val="50000"/>
                  </a:srgbClr>
                </a:solidFill>
              </a:rPr>
              <a:pPr/>
              <a:t>9/15/2019</a:t>
            </a:fld>
            <a:endParaRPr lang="en-US" dirty="0">
              <a:solidFill>
                <a:srgbClr val="8BAA00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8BAA00">
                    <a:lumMod val="50000"/>
                  </a:srgbClr>
                </a:solidFill>
              </a:rPr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32308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>
                <a:solidFill>
                  <a:srgbClr val="8BAA00">
                    <a:lumMod val="50000"/>
                  </a:srgbClr>
                </a:solidFill>
              </a:rPr>
              <a:pPr/>
              <a:t>‹#›</a:t>
            </a:fld>
            <a:endParaRPr>
              <a:solidFill>
                <a:srgbClr val="8BAA00">
                  <a:lumMod val="50000"/>
                </a:srgb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E46A-5893-4F80-829A-F37AF8AAC03B}" type="datetime1">
              <a:rPr lang="en-US" smtClean="0">
                <a:solidFill>
                  <a:srgbClr val="8BAA00">
                    <a:lumMod val="50000"/>
                  </a:srgbClr>
                </a:solidFill>
              </a:rPr>
              <a:pPr/>
              <a:t>9/15/2019</a:t>
            </a:fld>
            <a:endParaRPr lang="en-US" dirty="0">
              <a:solidFill>
                <a:srgbClr val="8BAA00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8BAA00">
                    <a:lumMod val="50000"/>
                  </a:srgbClr>
                </a:solidFill>
              </a:rPr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414286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>
                <a:solidFill>
                  <a:srgbClr val="8BAA00">
                    <a:lumMod val="50000"/>
                  </a:srgbClr>
                </a:solidFill>
              </a:rPr>
              <a:pPr/>
              <a:t>‹#›</a:t>
            </a:fld>
            <a:endParaRPr>
              <a:solidFill>
                <a:srgbClr val="8BAA00">
                  <a:lumMod val="50000"/>
                </a:srgb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>
                <a:solidFill>
                  <a:srgbClr val="8BAA00">
                    <a:lumMod val="50000"/>
                  </a:srgbClr>
                </a:solidFill>
              </a:rPr>
              <a:pPr/>
              <a:t>9/15/2019</a:t>
            </a:fld>
            <a:endParaRPr lang="en-US" dirty="0">
              <a:solidFill>
                <a:srgbClr val="8BAA00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8BAA00">
                    <a:lumMod val="50000"/>
                  </a:srgbClr>
                </a:solidFill>
              </a:rPr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70528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 descr="Closeup of green plant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Picture 8" descr="Wave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8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>
                <a:solidFill>
                  <a:srgbClr val="8BAA00">
                    <a:lumMod val="50000"/>
                  </a:srgbClr>
                </a:solidFill>
              </a:rPr>
              <a:pPr/>
              <a:t>‹#›</a:t>
            </a:fld>
            <a:endParaRPr>
              <a:solidFill>
                <a:srgbClr val="8BAA00">
                  <a:lumMod val="50000"/>
                </a:srgb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>
                <a:solidFill>
                  <a:srgbClr val="8BAA00">
                    <a:lumMod val="50000"/>
                  </a:srgbClr>
                </a:solidFill>
              </a:rPr>
              <a:pPr/>
              <a:t>9/15/2019</a:t>
            </a:fld>
            <a:endParaRPr lang="en-US" dirty="0">
              <a:solidFill>
                <a:srgbClr val="8BAA00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8BAA00">
                    <a:lumMod val="50000"/>
                  </a:srgbClr>
                </a:solidFill>
              </a:rPr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67392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>
                <a:solidFill>
                  <a:srgbClr val="8BAA00">
                    <a:lumMod val="50000"/>
                  </a:srgbClr>
                </a:solidFill>
              </a:rPr>
              <a:pPr/>
              <a:t>‹#›</a:t>
            </a:fld>
            <a:endParaRPr dirty="0">
              <a:solidFill>
                <a:srgbClr val="8BAA00">
                  <a:lumMod val="50000"/>
                </a:srgbClr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1B4D-F060-418E-A958-B2BDC1A258F8}" type="datetime1">
              <a:rPr lang="en-US" smtClean="0">
                <a:solidFill>
                  <a:srgbClr val="8BAA00">
                    <a:lumMod val="50000"/>
                  </a:srgbClr>
                </a:solidFill>
              </a:rPr>
              <a:pPr/>
              <a:t>9/15/2019</a:t>
            </a:fld>
            <a:endParaRPr lang="en-US" dirty="0">
              <a:solidFill>
                <a:srgbClr val="8BAA00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8BAA00">
                    <a:lumMod val="50000"/>
                  </a:srgbClr>
                </a:solidFill>
              </a:rPr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92506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>
                <a:solidFill>
                  <a:srgbClr val="8BAA00">
                    <a:lumMod val="50000"/>
                  </a:srgbClr>
                </a:solidFill>
              </a:rPr>
              <a:pPr/>
              <a:t>‹#›</a:t>
            </a:fld>
            <a:endParaRPr>
              <a:solidFill>
                <a:srgbClr val="8BAA00">
                  <a:lumMod val="50000"/>
                </a:srgb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AC23-C97B-41FB-9B89-C7FE0FB631CA}" type="datetime1">
              <a:rPr lang="en-US" smtClean="0">
                <a:solidFill>
                  <a:srgbClr val="8BAA00">
                    <a:lumMod val="50000"/>
                  </a:srgbClr>
                </a:solidFill>
              </a:rPr>
              <a:pPr/>
              <a:t>9/15/2019</a:t>
            </a:fld>
            <a:endParaRPr lang="en-US" dirty="0">
              <a:solidFill>
                <a:srgbClr val="8BAA00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8BAA00">
                    <a:lumMod val="50000"/>
                  </a:srgbClr>
                </a:solidFill>
              </a:rPr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60550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>
                <a:solidFill>
                  <a:srgbClr val="8BAA00">
                    <a:lumMod val="50000"/>
                  </a:srgbClr>
                </a:solidFill>
              </a:rPr>
              <a:pPr/>
              <a:t>‹#›</a:t>
            </a:fld>
            <a:endParaRPr>
              <a:solidFill>
                <a:srgbClr val="8BAA00">
                  <a:lumMod val="50000"/>
                </a:srgb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9673-AC7F-4F1F-84E4-F0E5EAAE106D}" type="datetime1">
              <a:rPr lang="en-US" smtClean="0">
                <a:solidFill>
                  <a:srgbClr val="8BAA00">
                    <a:lumMod val="50000"/>
                  </a:srgbClr>
                </a:solidFill>
              </a:rPr>
              <a:pPr/>
              <a:t>9/15/2019</a:t>
            </a:fld>
            <a:endParaRPr lang="en-US" dirty="0">
              <a:solidFill>
                <a:srgbClr val="8BAA00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8BAA00">
                    <a:lumMod val="50000"/>
                  </a:srgbClr>
                </a:solidFill>
              </a:rPr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405321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>
                <a:solidFill>
                  <a:srgbClr val="8BAA00">
                    <a:lumMod val="50000"/>
                  </a:srgbClr>
                </a:solidFill>
              </a:rPr>
              <a:pPr/>
              <a:t>‹#›</a:t>
            </a:fld>
            <a:endParaRPr>
              <a:solidFill>
                <a:srgbClr val="8BAA00">
                  <a:lumMod val="50000"/>
                </a:srgb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3310-D664-4933-9402-AB5DB0887727}" type="datetime1">
              <a:rPr lang="en-US" smtClean="0">
                <a:solidFill>
                  <a:srgbClr val="8BAA00">
                    <a:lumMod val="50000"/>
                  </a:srgbClr>
                </a:solidFill>
              </a:rPr>
              <a:pPr/>
              <a:t>9/15/2019</a:t>
            </a:fld>
            <a:endParaRPr lang="en-US" dirty="0">
              <a:solidFill>
                <a:srgbClr val="8BAA00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8BAA00">
                    <a:lumMod val="50000"/>
                  </a:srgbClr>
                </a:solidFill>
              </a:rPr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5359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>
                <a:solidFill>
                  <a:srgbClr val="8BAA00">
                    <a:lumMod val="50000"/>
                  </a:srgbClr>
                </a:solidFill>
              </a:rPr>
              <a:pPr/>
              <a:t>‹#›</a:t>
            </a:fld>
            <a:endParaRPr>
              <a:solidFill>
                <a:srgbClr val="8BAA00">
                  <a:lumMod val="50000"/>
                </a:srgb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7A63-5E3D-469C-A0D1-119323F4F95E}" type="datetime1">
              <a:rPr lang="en-US" smtClean="0">
                <a:solidFill>
                  <a:srgbClr val="8BAA00">
                    <a:lumMod val="50000"/>
                  </a:srgbClr>
                </a:solidFill>
              </a:rPr>
              <a:pPr/>
              <a:t>9/15/2019</a:t>
            </a:fld>
            <a:endParaRPr lang="en-US" dirty="0">
              <a:solidFill>
                <a:srgbClr val="8BAA00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8BAA00">
                    <a:lumMod val="50000"/>
                  </a:srgbClr>
                </a:solidFill>
              </a:rPr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61120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>
              <a:solidFill>
                <a:srgbClr val="8BAA00">
                  <a:lumMod val="75000"/>
                </a:srgb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</a:t>
            </a:r>
            <a:r>
              <a:rPr dirty="0"/>
              <a:t>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9CD8D479-8942-46E8-A226-A4E01F7A105C}" type="slidenum">
              <a:rPr lang="en-US" smtClean="0">
                <a:solidFill>
                  <a:srgbClr val="8BAA00">
                    <a:lumMod val="50000"/>
                  </a:srgbClr>
                </a:solidFill>
              </a:rPr>
              <a:pPr rtl="0"/>
              <a:t>‹#›</a:t>
            </a:fld>
            <a:endParaRPr lang="en-US" dirty="0">
              <a:solidFill>
                <a:srgbClr val="8BAA00">
                  <a:lumMod val="50000"/>
                </a:srgb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1E56E745-E731-42F7-BC46-83DD513FC98F}" type="datetime1">
              <a:rPr lang="en-US" smtClean="0">
                <a:solidFill>
                  <a:srgbClr val="8BAA00">
                    <a:lumMod val="50000"/>
                  </a:srgbClr>
                </a:solidFill>
              </a:rPr>
              <a:pPr rtl="0"/>
              <a:t>9/15/2019</a:t>
            </a:fld>
            <a:endParaRPr lang="en-US" dirty="0">
              <a:solidFill>
                <a:srgbClr val="8BAA00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US">
                <a:solidFill>
                  <a:srgbClr val="8BAA00">
                    <a:lumMod val="50000"/>
                  </a:srgbClr>
                </a:solidFill>
              </a:rPr>
              <a:t>Add a footer</a:t>
            </a:r>
            <a:endParaRPr lang="en-US" dirty="0">
              <a:solidFill>
                <a:srgbClr val="8BAA0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484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637" y="136576"/>
            <a:ext cx="2752725" cy="10910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085975"/>
            <a:ext cx="5019675" cy="3857625"/>
          </a:xfrm>
          <a:prstGeom prst="rect">
            <a:avLst/>
          </a:prstGeom>
        </p:spPr>
      </p:pic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-1662113" y="1053597"/>
            <a:ext cx="11544300" cy="842963"/>
          </a:xfrm>
        </p:spPr>
        <p:txBody>
          <a:bodyPr>
            <a:noAutofit/>
          </a:bodyPr>
          <a:lstStyle/>
          <a:p>
            <a:pPr algn="ctr"/>
            <a:r>
              <a:rPr lang="he-I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שנת תש"ף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בסימן קהילה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טבע וסביבה</a:t>
            </a:r>
            <a:endParaRPr lang="he-IL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92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396343" y="682122"/>
            <a:ext cx="4598826" cy="621294"/>
          </a:xfrm>
        </p:spPr>
        <p:txBody>
          <a:bodyPr>
            <a:normAutofit fontScale="90000"/>
          </a:bodyPr>
          <a:lstStyle/>
          <a:p>
            <a:pPr algn="r"/>
            <a:r>
              <a:rPr lang="he-IL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תחרויות ואולימפיאדות</a:t>
            </a:r>
            <a:endParaRPr lang="he-IL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637" y="136576"/>
            <a:ext cx="2752725" cy="10910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65106" y="1303416"/>
            <a:ext cx="9680919" cy="550920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200" dirty="0" smtClean="0"/>
              <a:t>אולימפיאדות למתימטיקה, פיזיקה, כימיה , מדעי המחשב </a:t>
            </a:r>
            <a:endParaRPr lang="he-IL" sz="3200" dirty="0"/>
          </a:p>
          <a:p>
            <a:r>
              <a:rPr lang="he-IL" sz="3200" dirty="0" smtClean="0"/>
              <a:t>תחרות הרובוטיקה</a:t>
            </a:r>
            <a:r>
              <a:rPr lang="en-US" sz="3200" dirty="0" smtClean="0"/>
              <a:t> FLL, FRC  -</a:t>
            </a:r>
            <a:r>
              <a:rPr lang="he-IL" sz="3200" dirty="0" smtClean="0"/>
              <a:t> - קבוצתי</a:t>
            </a:r>
          </a:p>
          <a:p>
            <a:endParaRPr lang="he-IL" sz="3200" dirty="0"/>
          </a:p>
          <a:p>
            <a:r>
              <a:rPr lang="he-IL" sz="3200" dirty="0" smtClean="0"/>
              <a:t>ליפות </a:t>
            </a:r>
            <a:r>
              <a:rPr lang="he-IL" sz="3200" dirty="0" err="1" smtClean="0"/>
              <a:t>הסטרט</a:t>
            </a:r>
            <a:r>
              <a:rPr lang="he-IL" sz="3200" dirty="0" smtClean="0"/>
              <a:t> אפ לנוער – </a:t>
            </a:r>
            <a:r>
              <a:rPr lang="en-US" sz="3200" dirty="0" smtClean="0"/>
              <a:t>start cup</a:t>
            </a:r>
            <a:r>
              <a:rPr lang="he-IL" sz="3200" dirty="0" smtClean="0"/>
              <a:t> של משרד החינוך </a:t>
            </a:r>
          </a:p>
          <a:p>
            <a:r>
              <a:rPr lang="he-IL" sz="3200" dirty="0" smtClean="0"/>
              <a:t> אליפות הסייבר, תחרויות כתיבת קוד</a:t>
            </a:r>
            <a:endParaRPr lang="he-IL" sz="3200" dirty="0"/>
          </a:p>
          <a:p>
            <a:endParaRPr lang="he-IL" sz="3200" dirty="0" smtClean="0"/>
          </a:p>
          <a:p>
            <a:r>
              <a:rPr lang="he-IL" sz="3200" dirty="0" smtClean="0"/>
              <a:t>פרס ארגון המורים- בית ספרי</a:t>
            </a:r>
          </a:p>
          <a:p>
            <a:endParaRPr lang="he-IL" sz="3200" dirty="0"/>
          </a:p>
          <a:p>
            <a:r>
              <a:rPr lang="he-IL" sz="3200" dirty="0" err="1" smtClean="0"/>
              <a:t>האקאתונים</a:t>
            </a:r>
            <a:r>
              <a:rPr lang="he-IL" sz="3200" dirty="0" smtClean="0"/>
              <a:t>...</a:t>
            </a:r>
          </a:p>
          <a:p>
            <a:endParaRPr lang="he-IL" sz="3200" dirty="0"/>
          </a:p>
          <a:p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241084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752850" y="314325"/>
            <a:ext cx="4448175" cy="792163"/>
          </a:xfrm>
        </p:spPr>
        <p:txBody>
          <a:bodyPr/>
          <a:lstStyle/>
          <a:p>
            <a:r>
              <a:rPr lang="he-IL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נטיעת עצים רשתית</a:t>
            </a:r>
            <a:endParaRPr lang="he-IL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1709738"/>
            <a:ext cx="5962650" cy="3971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499" y="1709738"/>
            <a:ext cx="4548201" cy="3029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637" y="136576"/>
            <a:ext cx="2752725" cy="109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80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225100" y="752337"/>
            <a:ext cx="9371949" cy="1183566"/>
          </a:xfrm>
        </p:spPr>
        <p:txBody>
          <a:bodyPr>
            <a:normAutofit fontScale="90000"/>
          </a:bodyPr>
          <a:lstStyle/>
          <a:p>
            <a:pPr algn="ctr"/>
            <a:r>
              <a:rPr lang="he-IL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הקמת מועצה קהילתית </a:t>
            </a:r>
            <a:r>
              <a:rPr lang="he-IL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(אגודת ידידים</a:t>
            </a:r>
            <a:r>
              <a:rPr lang="he-IL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b="1" dirty="0" smtClean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b="1" dirty="0" smtClean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המלווה את בית ספר</a:t>
            </a:r>
            <a:br>
              <a:rPr lang="he-IL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he-IL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34374" y="2070826"/>
            <a:ext cx="3104825" cy="4620682"/>
          </a:xfrm>
        </p:spPr>
        <p:txBody>
          <a:bodyPr/>
          <a:lstStyle/>
          <a:p>
            <a:pPr algn="r" rtl="1"/>
            <a:r>
              <a:rPr lang="he-IL" dirty="0" smtClean="0"/>
              <a:t>נציגי רשות</a:t>
            </a:r>
          </a:p>
          <a:p>
            <a:pPr algn="r" rtl="1"/>
            <a:r>
              <a:rPr lang="he-IL" dirty="0" smtClean="0"/>
              <a:t>נציגי מפעלים</a:t>
            </a:r>
          </a:p>
          <a:p>
            <a:pPr algn="r" rtl="1"/>
            <a:r>
              <a:rPr lang="he-IL" dirty="0" smtClean="0"/>
              <a:t>נציגי עסקים</a:t>
            </a:r>
          </a:p>
          <a:p>
            <a:pPr algn="r" rtl="1"/>
            <a:r>
              <a:rPr lang="he-IL" dirty="0" smtClean="0"/>
              <a:t>נציגי ארגוני מתנדבים</a:t>
            </a:r>
          </a:p>
          <a:p>
            <a:pPr algn="r" rtl="1"/>
            <a:r>
              <a:rPr lang="he-IL" dirty="0" smtClean="0"/>
              <a:t>נציגי אקדמיה</a:t>
            </a:r>
          </a:p>
          <a:p>
            <a:pPr algn="r" rtl="1"/>
            <a:r>
              <a:rPr lang="he-IL" dirty="0" smtClean="0"/>
              <a:t>נציגי הורים</a:t>
            </a:r>
          </a:p>
          <a:p>
            <a:pPr algn="r" rtl="1"/>
            <a:r>
              <a:rPr lang="he-IL" dirty="0" smtClean="0"/>
              <a:t>ארגוני "סביבה"</a:t>
            </a:r>
            <a:endParaRPr lang="he-I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637" y="136576"/>
            <a:ext cx="2752725" cy="10910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549" y="1854803"/>
            <a:ext cx="6092826" cy="3795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0334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96050" y="1066662"/>
            <a:ext cx="9371949" cy="1183566"/>
          </a:xfrm>
        </p:spPr>
        <p:txBody>
          <a:bodyPr>
            <a:normAutofit fontScale="90000"/>
          </a:bodyPr>
          <a:lstStyle/>
          <a:p>
            <a:r>
              <a:rPr lang="he-IL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שת"פים</a:t>
            </a:r>
            <a:r>
              <a:rPr lang="he-IL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עם הקהילה (למידה במרחבי החיים)</a:t>
            </a:r>
            <a:br>
              <a:rPr lang="he-IL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he-IL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637" y="136576"/>
            <a:ext cx="2752725" cy="10910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886" y="2157754"/>
            <a:ext cx="7086276" cy="37088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4815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231166" y="600349"/>
            <a:ext cx="5060471" cy="573828"/>
          </a:xfrm>
        </p:spPr>
        <p:txBody>
          <a:bodyPr>
            <a:normAutofit fontScale="90000"/>
          </a:bodyPr>
          <a:lstStyle/>
          <a:p>
            <a:pPr algn="r"/>
            <a:r>
              <a:rPr lang="he-IL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e-IL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e-IL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תחרות היזמות </a:t>
            </a:r>
            <a:r>
              <a:rPr lang="he-IL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תש"ף</a:t>
            </a:r>
            <a:endParaRPr lang="he-IL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637" y="136576"/>
            <a:ext cx="2752725" cy="10910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23" y="969036"/>
            <a:ext cx="4268389" cy="24009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526" y="3425958"/>
            <a:ext cx="3471072" cy="19524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785" y="5182257"/>
            <a:ext cx="2870039" cy="16140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93"/>
          <a:stretch/>
        </p:blipFill>
        <p:spPr>
          <a:xfrm>
            <a:off x="3442867" y="3437812"/>
            <a:ext cx="1816752" cy="16551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31414" y="1295475"/>
            <a:ext cx="6487834" cy="31085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נרשמים אצל רעות מידד</a:t>
            </a:r>
          </a:p>
          <a:p>
            <a:endParaRPr lang="he-IL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800" dirty="0" smtClean="0"/>
              <a:t>מוצרים התורמים לסביבה, </a:t>
            </a:r>
            <a:r>
              <a:rPr lang="he-IL" sz="2800" dirty="0" err="1" smtClean="0"/>
              <a:t>חוסכי</a:t>
            </a:r>
            <a:r>
              <a:rPr lang="he-IL" sz="2800" dirty="0" smtClean="0"/>
              <a:t> משאבים (אנרגיה, מים, מונעי זיהום..)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800" dirty="0" smtClean="0"/>
              <a:t>מוצרים התורמים לאוכלוסיות בקהילה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800" dirty="0" smtClean="0"/>
              <a:t>מיזמים קהילתיים פורצי דרך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800" dirty="0" smtClean="0"/>
              <a:t>קמפיינים לאיכות הסביבה</a:t>
            </a:r>
          </a:p>
        </p:txBody>
      </p:sp>
      <p:sp>
        <p:nvSpPr>
          <p:cNvPr id="5" name="TextBox 4"/>
          <p:cNvSpPr txBox="1"/>
          <p:nvPr/>
        </p:nvSpPr>
        <p:spPr>
          <a:xfrm flipH="1">
            <a:off x="7501031" y="4179907"/>
            <a:ext cx="4154195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sz="2400" dirty="0" smtClean="0"/>
          </a:p>
          <a:p>
            <a:r>
              <a:rPr lang="he-IL" sz="2400" dirty="0" smtClean="0"/>
              <a:t>הזוכים:</a:t>
            </a:r>
          </a:p>
          <a:p>
            <a:r>
              <a:rPr lang="he-IL" sz="2400" dirty="0" smtClean="0"/>
              <a:t>ייסעו לתחרות הבינלאומית</a:t>
            </a:r>
          </a:p>
          <a:p>
            <a:r>
              <a:rPr lang="he-IL" sz="2400" dirty="0" smtClean="0"/>
              <a:t>יזכו בפרסים יקרי ערך</a:t>
            </a:r>
            <a:endParaRPr lang="he-IL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870581" y="5587012"/>
            <a:ext cx="732142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sz="3200" dirty="0" smtClean="0"/>
          </a:p>
          <a:p>
            <a:r>
              <a:rPr lang="he-IL" sz="3200" dirty="0" smtClean="0"/>
              <a:t>צאו לדרך, הפעילו מורים ותלמידים יזמיים</a:t>
            </a: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331150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317358" y="0"/>
            <a:ext cx="6014703" cy="1086260"/>
          </a:xfrm>
        </p:spPr>
        <p:txBody>
          <a:bodyPr>
            <a:normAutofit fontScale="90000"/>
          </a:bodyPr>
          <a:lstStyle/>
          <a:p>
            <a:pPr algn="r" rtl="1"/>
            <a:r>
              <a:rPr lang="he-IL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עושים קיימות</a:t>
            </a:r>
            <a:r>
              <a:rPr lang="he-IL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משבר האקלים התהליך </a:t>
            </a:r>
            <a:r>
              <a:rPr lang="he-IL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והדמוקרטון</a:t>
            </a:r>
            <a:endParaRPr lang="he-IL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58" y="131608"/>
            <a:ext cx="2702634" cy="60832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007" y="18661"/>
            <a:ext cx="1915299" cy="7591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38624" y="6396335"/>
            <a:ext cx="701443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תהליך למידה אקטיבי בבתי הספר – משבר האקלים/צדק סביבתי/ קיימות</a:t>
            </a:r>
          </a:p>
          <a:p>
            <a:r>
              <a:rPr lang="he-IL" dirty="0" smtClean="0"/>
              <a:t>   </a:t>
            </a:r>
            <a:endParaRPr lang="he-IL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711302" y="1299935"/>
            <a:ext cx="9283003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he-I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US" altLang="he-I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sz="2400" b="1" u="sng" dirty="0">
                <a:solidFill>
                  <a:srgbClr val="92D050"/>
                </a:solidFill>
              </a:rPr>
              <a:t>19.11</a:t>
            </a:r>
            <a:r>
              <a:rPr lang="he-IL" sz="2400" dirty="0"/>
              <a:t> </a:t>
            </a:r>
            <a:r>
              <a:rPr lang="he-IL" sz="2400" b="1" dirty="0"/>
              <a:t>אירוע </a:t>
            </a:r>
            <a:r>
              <a:rPr lang="he-IL" sz="2400" b="1" dirty="0" smtClean="0"/>
              <a:t>השראה </a:t>
            </a:r>
            <a:r>
              <a:rPr lang="he-IL" sz="2400" b="1" dirty="0" smtClean="0"/>
              <a:t>רשתי</a:t>
            </a:r>
            <a:r>
              <a:rPr lang="he-IL" sz="2400" dirty="0" smtClean="0"/>
              <a:t>: </a:t>
            </a:r>
            <a:r>
              <a:rPr lang="he-IL" sz="2400" dirty="0">
                <a:solidFill>
                  <a:schemeClr val="tx2"/>
                </a:solidFill>
              </a:rPr>
              <a:t>רכזי </a:t>
            </a:r>
            <a:r>
              <a:rPr lang="he-IL" sz="2400" dirty="0" err="1">
                <a:solidFill>
                  <a:schemeClr val="tx2"/>
                </a:solidFill>
              </a:rPr>
              <a:t>חח"ע</a:t>
            </a:r>
            <a:r>
              <a:rPr lang="he-IL" sz="2400" dirty="0">
                <a:solidFill>
                  <a:schemeClr val="tx2"/>
                </a:solidFill>
              </a:rPr>
              <a:t> וחברי מועצת תלמידים רשתית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2400" b="1" i="0" u="sng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דצמבר 2019</a:t>
            </a:r>
            <a:r>
              <a:rPr kumimoji="0" lang="he-IL" altLang="he-IL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  </a:t>
            </a:r>
            <a:r>
              <a:rPr kumimoji="0" lang="he-IL" altLang="he-IL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יום התנעה</a:t>
            </a:r>
            <a:r>
              <a:rPr kumimoji="0" lang="he-IL" altLang="he-IL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ו</a:t>
            </a:r>
            <a:r>
              <a:rPr kumimoji="0" lang="he-IL" altLang="he-IL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חשיפה בבתי </a:t>
            </a:r>
            <a:r>
              <a:rPr kumimoji="0" lang="he-IL" altLang="he-IL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הספר</a:t>
            </a:r>
            <a:r>
              <a:rPr kumimoji="0" lang="he-IL" altLang="he-IL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kumimoji="0" lang="he-IL" altLang="he-IL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הסרטון של גרטה </a:t>
            </a:r>
            <a:r>
              <a:rPr kumimoji="0" lang="he-IL" altLang="he-IL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ת'ונברג</a:t>
            </a:r>
            <a:r>
              <a:rPr kumimoji="0" lang="he-IL" altLang="he-IL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מצגת האקלים,</a:t>
            </a:r>
            <a:r>
              <a:rPr kumimoji="0" lang="he-IL" altLang="he-IL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קריאה לעשייה מקיימת</a:t>
            </a:r>
            <a:r>
              <a:rPr kumimoji="0" lang="en-US" altLang="he-IL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en-US" altLang="he-IL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he-IL" altLang="he-IL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ולאקטיביזם חברתי, </a:t>
            </a:r>
            <a:r>
              <a:rPr kumimoji="0" lang="he-IL" altLang="he-IL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סיעור מוחות בנוגע למיזם הבית ספרי </a:t>
            </a:r>
            <a:r>
              <a:rPr kumimoji="0" lang="en-US" altLang="he-IL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en-US" altLang="he-IL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he-IL" altLang="he-I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(מנהל, רכז </a:t>
            </a:r>
            <a:r>
              <a:rPr kumimoji="0" lang="he-IL" altLang="he-IL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חח"ע</a:t>
            </a:r>
            <a:r>
              <a:rPr kumimoji="0" lang="he-IL" altLang="he-I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רכזי תקשוב) 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he-IL" sz="2400" b="1" i="0" u="sng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en-US" altLang="he-IL" sz="2400" b="1" i="0" u="sng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he-IL" altLang="he-IL" sz="2400" b="1" i="0" u="sng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דצמבר </a:t>
            </a:r>
            <a:r>
              <a:rPr kumimoji="0" lang="he-IL" altLang="he-IL" sz="2400" b="1" i="0" u="sng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ינואר </a:t>
            </a:r>
            <a:r>
              <a:rPr kumimoji="0" lang="he-IL" altLang="he-IL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kumimoji="0" lang="he-IL" altLang="he-IL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לימוד</a:t>
            </a:r>
            <a:r>
              <a:rPr kumimoji="0" lang="he-IL" altLang="he-IL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הנושא במגוון מקצועות </a:t>
            </a:r>
            <a:r>
              <a:rPr kumimoji="0" lang="he-IL" altLang="he-IL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(נשלח חומרים והצעות</a:t>
            </a:r>
            <a:r>
              <a:rPr kumimoji="0" lang="he-IL" altLang="he-IL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kumimoji="0" lang="en-US" altLang="he-I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US" altLang="he-I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2400" b="1" i="0" u="sng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4.2.2020</a:t>
            </a:r>
            <a:r>
              <a:rPr kumimoji="0" lang="he-IL" altLang="he-IL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kumimoji="0" lang="he-IL" altLang="he-IL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יום מוקד בכיתות</a:t>
            </a:r>
            <a:r>
              <a:rPr kumimoji="0" lang="he-IL" altLang="he-IL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י'</a:t>
            </a:r>
            <a:r>
              <a:rPr lang="he-IL" altLang="he-IL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he-IL" altLang="he-IL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בכל בתי הספר </a:t>
            </a:r>
            <a:endParaRPr kumimoji="0" lang="en-US" altLang="he-IL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הכנת המיצג/ פעילות הבית ספרית </a:t>
            </a:r>
            <a:r>
              <a:rPr kumimoji="0" lang="he-IL" altLang="he-I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שנבחרה, </a:t>
            </a:r>
            <a:r>
              <a:rPr kumimoji="0" lang="en-US" altLang="he-I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en-US" altLang="he-I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he-IL" altLang="he-I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פעילות משותפת בשלישיות</a:t>
            </a:r>
            <a:r>
              <a:rPr kumimoji="0" lang="he-IL" altLang="he-IL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he-IL" altLang="he-IL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בתי ספר </a:t>
            </a:r>
            <a:r>
              <a:rPr kumimoji="0" lang="en-US" altLang="he-I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US" altLang="he-I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2400" b="1" i="0" u="sng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26.2.2020</a:t>
            </a:r>
            <a:r>
              <a:rPr kumimoji="0" lang="he-IL" altLang="he-IL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אירוע שיא של </a:t>
            </a:r>
            <a:r>
              <a:rPr kumimoji="0" lang="he-IL" altLang="he-IL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הדמוקרטון</a:t>
            </a:r>
            <a:r>
              <a:rPr kumimoji="0" lang="he-IL" altLang="he-IL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"צדק סביבתי</a:t>
            </a:r>
            <a:r>
              <a:rPr kumimoji="0" lang="he-IL" altLang="he-IL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 לנבחרות (</a:t>
            </a:r>
            <a:r>
              <a:rPr kumimoji="0" lang="he-IL" altLang="he-I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</a:t>
            </a:r>
            <a:r>
              <a:rPr kumimoji="0" lang="he-IL" altLang="he-I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תלמידים </a:t>
            </a:r>
            <a:r>
              <a:rPr kumimoji="0" lang="he-IL" altLang="he-I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ומורה)</a:t>
            </a:r>
            <a:r>
              <a:rPr kumimoji="0" lang="he-IL" altLang="he-IL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he-IL" altLang="he-IL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הצגת תוצרים, דיון </a:t>
            </a:r>
            <a:r>
              <a:rPr lang="he-IL" altLang="he-IL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ערכי בדילמות הקשורות לאיכות חיים לעומת שמירה על </a:t>
            </a:r>
            <a:r>
              <a:rPr lang="he-IL" altLang="he-IL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כדוה"א</a:t>
            </a:r>
            <a:endParaRPr kumimoji="0" lang="he-IL" altLang="he-I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06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380855"/>
            <a:ext cx="9371949" cy="118356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במחויבות </a:t>
            </a:r>
            <a:r>
              <a:rPr lang="he-IL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אישית: דואגים לסביבה נקיה ויפה, מעודדים חיסכון במשאבים</a:t>
            </a:r>
            <a:br>
              <a:rPr lang="he-IL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מעבירים את הידע ל"צעירים"</a:t>
            </a:r>
            <a:endParaRPr lang="he-IL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581" y="-46847"/>
            <a:ext cx="2752725" cy="10910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631" y="4291399"/>
            <a:ext cx="3533019" cy="23534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40" y="2067760"/>
            <a:ext cx="3596811" cy="23959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08" y="4258004"/>
            <a:ext cx="3593743" cy="2359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4843003" y="1741346"/>
            <a:ext cx="7152984" cy="495520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200" b="1" dirty="0" smtClean="0">
                <a:solidFill>
                  <a:schemeClr val="accent1">
                    <a:lumMod val="75000"/>
                  </a:schemeClr>
                </a:solidFill>
              </a:rPr>
              <a:t>תחרות רשת עמל לסביבה מטופחת</a:t>
            </a:r>
          </a:p>
          <a:p>
            <a:r>
              <a:rPr lang="he-IL" sz="3200" b="1" dirty="0" smtClean="0">
                <a:solidFill>
                  <a:schemeClr val="accent1">
                    <a:lumMod val="75000"/>
                  </a:schemeClr>
                </a:solidFill>
              </a:rPr>
              <a:t> ומרחבי למידה מזמינים ומזמנים</a:t>
            </a:r>
          </a:p>
          <a:p>
            <a:r>
              <a:rPr lang="he-IL" sz="2800" b="1" u="sng" dirty="0" smtClean="0">
                <a:solidFill>
                  <a:srgbClr val="92D050"/>
                </a:solidFill>
              </a:rPr>
              <a:t>תחילת </a:t>
            </a:r>
            <a:r>
              <a:rPr lang="he-IL" sz="2800" b="1" u="sng" dirty="0">
                <a:solidFill>
                  <a:srgbClr val="92D050"/>
                </a:solidFill>
              </a:rPr>
              <a:t>נובמבר</a:t>
            </a:r>
          </a:p>
          <a:p>
            <a:r>
              <a:rPr lang="he-IL" sz="2800" dirty="0" smtClean="0"/>
              <a:t>צילומי מצב קיים. הגדרת המטרות לשדרוג וטיפוח </a:t>
            </a:r>
          </a:p>
          <a:p>
            <a:r>
              <a:rPr lang="he-IL" sz="2800" dirty="0" smtClean="0"/>
              <a:t>(כיתות, מסדרונות, חצר, אתר ליד בית הספר).</a:t>
            </a:r>
          </a:p>
          <a:p>
            <a:r>
              <a:rPr lang="he-IL" sz="2800" b="1" u="sng" dirty="0">
                <a:solidFill>
                  <a:srgbClr val="92D050"/>
                </a:solidFill>
              </a:rPr>
              <a:t>ינואר</a:t>
            </a:r>
          </a:p>
          <a:p>
            <a:r>
              <a:rPr lang="he-IL" sz="2800" dirty="0" smtClean="0"/>
              <a:t>צילומי שלב ביניים </a:t>
            </a:r>
          </a:p>
          <a:p>
            <a:r>
              <a:rPr lang="he-IL" sz="2800" b="1" u="sng" dirty="0">
                <a:solidFill>
                  <a:srgbClr val="92D050"/>
                </a:solidFill>
              </a:rPr>
              <a:t>סוף מאי</a:t>
            </a:r>
          </a:p>
          <a:p>
            <a:r>
              <a:rPr lang="he-IL" sz="2800" dirty="0" smtClean="0"/>
              <a:t>צילומים לאחר ביצוע השינוי</a:t>
            </a:r>
          </a:p>
          <a:p>
            <a:r>
              <a:rPr lang="he-IL" sz="2800" b="1" u="sng" dirty="0" smtClean="0">
                <a:solidFill>
                  <a:srgbClr val="92D050"/>
                </a:solidFill>
              </a:rPr>
              <a:t>סוף יוני</a:t>
            </a:r>
          </a:p>
          <a:p>
            <a:r>
              <a:rPr lang="he-IL" sz="2800" dirty="0" smtClean="0"/>
              <a:t>הכרזה על הזוכים וחלוקת פרסים</a:t>
            </a:r>
          </a:p>
        </p:txBody>
      </p:sp>
    </p:spTree>
    <p:extLst>
      <p:ext uri="{BB962C8B-B14F-4D97-AF65-F5344CB8AC3E}">
        <p14:creationId xmlns:p14="http://schemas.microsoft.com/office/powerpoint/2010/main" val="355915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581" y="-46847"/>
            <a:ext cx="2752725" cy="10910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" y="1340136"/>
            <a:ext cx="12017828" cy="569386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פרויקטי</a:t>
            </a:r>
            <a:r>
              <a:rPr lang="he-IL" sz="2800" dirty="0" smtClean="0"/>
              <a:t> גמר מעניינים ומכינים לחיים האמתיים</a:t>
            </a:r>
          </a:p>
          <a:p>
            <a:r>
              <a:rPr lang="he-IL" sz="2800" dirty="0" smtClean="0"/>
              <a:t>למידה משמעותית </a:t>
            </a:r>
            <a:r>
              <a:rPr lang="he-IL" sz="2800" dirty="0" err="1" smtClean="0"/>
              <a:t>וחוויתית</a:t>
            </a:r>
            <a:endParaRPr lang="he-IL" sz="2800" dirty="0" smtClean="0"/>
          </a:p>
          <a:p>
            <a:r>
              <a:rPr lang="he-IL" sz="2800" dirty="0" smtClean="0"/>
              <a:t>קריירה עתידית, השתלבות בהייטק ובתעשייה בכלל</a:t>
            </a:r>
          </a:p>
          <a:p>
            <a:r>
              <a:rPr lang="he-IL" sz="2800" dirty="0" smtClean="0"/>
              <a:t>מיצוי הכישורים</a:t>
            </a:r>
          </a:p>
          <a:p>
            <a:endParaRPr lang="he-IL" sz="2800" dirty="0"/>
          </a:p>
          <a:p>
            <a:r>
              <a:rPr lang="he-IL" sz="2800" dirty="0" smtClean="0"/>
              <a:t>הצטיידות ושדרוג מעבדות</a:t>
            </a:r>
          </a:p>
          <a:p>
            <a:r>
              <a:rPr lang="he-IL" sz="2800" dirty="0" smtClean="0"/>
              <a:t>ש"שים </a:t>
            </a:r>
          </a:p>
          <a:p>
            <a:r>
              <a:rPr lang="he-IL" sz="2800" dirty="0" smtClean="0"/>
              <a:t>בונוסים בקבלה לאקדמיה</a:t>
            </a:r>
            <a:endParaRPr lang="he-IL" sz="2800" dirty="0"/>
          </a:p>
          <a:p>
            <a:endParaRPr lang="he-IL" sz="2800" dirty="0" smtClean="0"/>
          </a:p>
          <a:p>
            <a:r>
              <a:rPr lang="he-IL" sz="2800" u="sng" dirty="0" smtClean="0"/>
              <a:t>מה ניתן לעשות:</a:t>
            </a:r>
          </a:p>
          <a:p>
            <a:r>
              <a:rPr lang="he-IL" sz="2800" dirty="0" smtClean="0"/>
              <a:t> הגדלת מספרי תלמידים במגמות קיימות</a:t>
            </a:r>
          </a:p>
          <a:p>
            <a:r>
              <a:rPr lang="he-IL" sz="2800" dirty="0" smtClean="0"/>
              <a:t>הערכות לפתיחת מגמות חדשות</a:t>
            </a:r>
          </a:p>
          <a:p>
            <a:endParaRPr lang="he-IL" sz="2800" dirty="0" smtClean="0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1940767" y="-46847"/>
            <a:ext cx="6699380" cy="1076190"/>
          </a:xfrm>
        </p:spPr>
        <p:txBody>
          <a:bodyPr>
            <a:normAutofit fontScale="90000"/>
          </a:bodyPr>
          <a:lstStyle/>
          <a:p>
            <a:pPr algn="r" rtl="1"/>
            <a:r>
              <a:rPr lang="he-IL" b="1" u="sng" dirty="0" smtClean="0">
                <a:solidFill>
                  <a:schemeClr val="tx1"/>
                </a:solidFill>
              </a:rPr>
              <a:t>העלאת אחוז הלומדים במגמות הטכנולוגיות</a:t>
            </a:r>
            <a:endParaRPr lang="he-IL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97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159079" y="2878560"/>
            <a:ext cx="9890448" cy="2116627"/>
          </a:xfrm>
        </p:spPr>
        <p:txBody>
          <a:bodyPr>
            <a:normAutofit fontScale="90000"/>
          </a:bodyPr>
          <a:lstStyle/>
          <a:p>
            <a:pPr algn="r" rtl="1"/>
            <a:r>
              <a:rPr lang="he-IL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מעבדת חדשנות רשתית מחזור 3 – מוזמנים לשלוח מורים מובילים. הרשמה עד 1.11.19  </a:t>
            </a:r>
            <a:r>
              <a:rPr lang="en-US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e-IL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e-IL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מעבדות חדשנות בית ספריות – מוזמנים לפנות לרעות ללווי בבניית התכנית וביישום</a:t>
            </a:r>
            <a:br>
              <a:rPr lang="he-IL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e-IL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he-IL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105" y="0"/>
            <a:ext cx="2752725" cy="10910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19" y="4188780"/>
            <a:ext cx="1753238" cy="23376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506" y="4388324"/>
            <a:ext cx="1966494" cy="18648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848"/>
            <a:ext cx="1942756" cy="25903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8387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96049" y="1136904"/>
            <a:ext cx="9371949" cy="1183566"/>
          </a:xfrm>
        </p:spPr>
        <p:txBody>
          <a:bodyPr>
            <a:normAutofit/>
          </a:bodyPr>
          <a:lstStyle/>
          <a:p>
            <a:pPr algn="ctr" rtl="1"/>
            <a:r>
              <a:rPr lang="he-IL" sz="4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שימוש ב"משוב" ככלי פדגוגי</a:t>
            </a:r>
            <a:br>
              <a:rPr lang="he-IL" sz="4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31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אבי מנשס/</a:t>
            </a:r>
            <a:r>
              <a:rPr lang="he-IL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מנהל רב תחומי עמל שחקים נהריה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637" y="136576"/>
            <a:ext cx="2752725" cy="109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62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867226" y="294231"/>
            <a:ext cx="9371949" cy="1183566"/>
          </a:xfrm>
        </p:spPr>
        <p:txBody>
          <a:bodyPr/>
          <a:lstStyle/>
          <a:p>
            <a:r>
              <a:rPr lang="he-IL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קהילות ומפגשים בין מורי הרשת</a:t>
            </a:r>
            <a:endParaRPr lang="he-IL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391102" y="2004151"/>
            <a:ext cx="9371948" cy="4620682"/>
          </a:xfrm>
        </p:spPr>
        <p:txBody>
          <a:bodyPr>
            <a:normAutofit/>
          </a:bodyPr>
          <a:lstStyle/>
          <a:p>
            <a:pPr algn="r" rtl="1"/>
            <a:r>
              <a:rPr lang="he-IL" sz="2800" dirty="0" smtClean="0"/>
              <a:t>השתלמות רכזים פדגוגיים - </a:t>
            </a:r>
            <a:r>
              <a:rPr lang="he-IL" sz="2800" dirty="0"/>
              <a:t>יוסי וליאור</a:t>
            </a:r>
          </a:p>
          <a:p>
            <a:pPr algn="r" rtl="1"/>
            <a:r>
              <a:rPr lang="he-IL" sz="2800" dirty="0" smtClean="0"/>
              <a:t>קהילות מתימטיקה - אנא</a:t>
            </a:r>
          </a:p>
          <a:p>
            <a:pPr algn="r" rtl="1"/>
            <a:r>
              <a:rPr lang="he-IL" sz="2800" dirty="0" smtClean="0"/>
              <a:t>רכזי אנגלית - רחל</a:t>
            </a:r>
          </a:p>
          <a:p>
            <a:pPr algn="r" rtl="1"/>
            <a:r>
              <a:rPr lang="he-IL" sz="2800" dirty="0" smtClean="0"/>
              <a:t>רכזי מצוינות והצטיינות - שירי</a:t>
            </a:r>
          </a:p>
          <a:p>
            <a:pPr algn="r" rtl="1"/>
            <a:r>
              <a:rPr lang="he-IL" sz="2800" dirty="0" smtClean="0"/>
              <a:t>מובילי חדשנות  (רכזי תקשוב) - אורית</a:t>
            </a:r>
          </a:p>
          <a:p>
            <a:pPr algn="r" rtl="1"/>
            <a:r>
              <a:rPr lang="he-IL" sz="2800" dirty="0" smtClean="0"/>
              <a:t>מועצת מדע רשתית – לאה קרמני</a:t>
            </a:r>
          </a:p>
          <a:p>
            <a:pPr algn="r" rtl="1"/>
            <a:r>
              <a:rPr lang="he-IL" sz="2800" dirty="0"/>
              <a:t>מפגשים למורי </a:t>
            </a:r>
            <a:r>
              <a:rPr lang="he-IL" sz="2800" dirty="0" smtClean="0"/>
              <a:t>מקצועות </a:t>
            </a:r>
            <a:r>
              <a:rPr lang="he-IL" sz="2800" dirty="0"/>
              <a:t>רב המלל- </a:t>
            </a:r>
            <a:r>
              <a:rPr lang="he-IL" sz="2800" dirty="0" smtClean="0"/>
              <a:t>יוסי, ליאור ושאול</a:t>
            </a:r>
            <a:endParaRPr lang="he-IL" sz="2800" dirty="0"/>
          </a:p>
          <a:p>
            <a:pPr algn="r" rtl="1"/>
            <a:r>
              <a:rPr lang="he-IL" sz="2800" dirty="0" smtClean="0"/>
              <a:t>מורים טכנולוגיים- תמי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637" y="136576"/>
            <a:ext cx="2752725" cy="10910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46" y="2004151"/>
            <a:ext cx="3846226" cy="2901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9583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86076" y="382435"/>
            <a:ext cx="9371949" cy="1183566"/>
          </a:xfrm>
        </p:spPr>
        <p:txBody>
          <a:bodyPr/>
          <a:lstStyle/>
          <a:p>
            <a:pPr algn="ctr"/>
            <a:r>
              <a:rPr lang="he-IL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ממשיכים לחתור להצטיינות</a:t>
            </a:r>
            <a:r>
              <a:rPr lang="en-US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מעלים את איכות התמונה החינוכית!</a:t>
            </a:r>
            <a:endParaRPr lang="he-IL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637" y="136576"/>
            <a:ext cx="2752725" cy="10910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88" y="2019300"/>
            <a:ext cx="4972849" cy="3971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2"/>
          <a:stretch/>
        </p:blipFill>
        <p:spPr>
          <a:xfrm>
            <a:off x="6762750" y="2019300"/>
            <a:ext cx="4191000" cy="3971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5851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Nature ecology education photo presentation.potx" id="{C2041BFC-79DD-469A-9C9C-CE3A45FF64F3}" vid="{F6D325B2-35D9-40C5-B4CD-C0A8483D56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7111</TotalTime>
  <Words>310</Words>
  <Application>Microsoft Office PowerPoint</Application>
  <PresentationFormat>מותאם אישית</PresentationFormat>
  <Paragraphs>84</Paragraphs>
  <Slides>13</Slides>
  <Notes>1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13</vt:i4>
      </vt:variant>
    </vt:vector>
  </HeadingPairs>
  <TitlesOfParts>
    <vt:vector size="14" baseType="lpstr">
      <vt:lpstr>Ecology 16x9</vt:lpstr>
      <vt:lpstr>שנת תש"ף בסימן קהילה  טבע וסביבה</vt:lpstr>
      <vt:lpstr>  תחרות היזמות תש"ף</vt:lpstr>
      <vt:lpstr>עושים קיימות, משבר האקלים התהליך והדמוקרטון</vt:lpstr>
      <vt:lpstr> במחויבות אישית: דואגים לסביבה נקיה ויפה, מעודדים חיסכון במשאבים מעבירים את הידע ל"צעירים"</vt:lpstr>
      <vt:lpstr>העלאת אחוז הלומדים במגמות הטכנולוגיות</vt:lpstr>
      <vt:lpstr>מעבדת חדשנות רשתית מחזור 3 – מוזמנים לשלוח מורים מובילים. הרשמה עד 1.11.19     מעבדות חדשנות בית ספריות – מוזמנים לפנות לרעות ללווי בבניית התכנית וביישום  </vt:lpstr>
      <vt:lpstr>שימוש ב"משוב" ככלי פדגוגי אבי מנשס/מנהל רב תחומי עמל שחקים נהריה</vt:lpstr>
      <vt:lpstr>קהילות ומפגשים בין מורי הרשת</vt:lpstr>
      <vt:lpstr>ממשיכים לחתור להצטיינות מעלים את איכות התמונה החינוכית!</vt:lpstr>
      <vt:lpstr>תחרויות ואולימפיאדות</vt:lpstr>
      <vt:lpstr>נטיעת עצים רשתית</vt:lpstr>
      <vt:lpstr>הקמת מועצה קהילתית (אגודת ידידים) המלווה את בית ספר </vt:lpstr>
      <vt:lpstr>שת"פים עם הקהילה (למידה במרחבי החיים) </vt:lpstr>
    </vt:vector>
  </TitlesOfParts>
  <Company>Amal1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תש"ף- בסימן קהילה טבע וסביבה</dc:title>
  <dc:creator>Ronit</dc:creator>
  <cp:lastModifiedBy>רפאלה בלס</cp:lastModifiedBy>
  <cp:revision>50</cp:revision>
  <dcterms:created xsi:type="dcterms:W3CDTF">2019-06-17T06:28:19Z</dcterms:created>
  <dcterms:modified xsi:type="dcterms:W3CDTF">2019-09-15T08:19:21Z</dcterms:modified>
</cp:coreProperties>
</file>