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9" r:id="rId5"/>
    <p:sldId id="280" r:id="rId6"/>
  </p:sldIdLst>
  <p:sldSz cx="12192000" cy="6858000"/>
  <p:notesSz cx="6858000" cy="9144000"/>
  <p:defaultTextStyle>
    <a:defPPr algn="r" rtl="1">
      <a:defRPr lang="he-IL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97" autoAdjust="0"/>
    <p:restoredTop sz="94660"/>
  </p:normalViewPr>
  <p:slideViewPr>
    <p:cSldViewPr snapToGrid="0">
      <p:cViewPr varScale="1">
        <p:scale>
          <a:sx n="54" d="100"/>
          <a:sy n="54" d="100"/>
        </p:scale>
        <p:origin x="5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016416FC-43B9-4306-A456-B11DCD73D032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ט'/כסלו/תש"פ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FB53ADFC-ABB8-401A-BB24-33FDAFEDCEBD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04DC207-6933-4158-AE0F-AEC727BFF656}" type="datetime1">
              <a:rPr lang="he-IL" smtClean="0"/>
              <a:pPr/>
              <a:t>ט'/כסלו/תש"פ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B725628-3A68-42F4-BA86-98181795314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4B725628-3A68-42F4-BA86-98181795314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3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4B725628-3A68-42F4-BA86-981817953149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 flipH="1"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אליפסה 5"/>
          <p:cNvSpPr/>
          <p:nvPr/>
        </p:nvSpPr>
        <p:spPr>
          <a:xfrm flipH="1">
            <a:off x="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3962400" y="4960137"/>
            <a:ext cx="7772400" cy="1463040"/>
          </a:xfrm>
        </p:spPr>
        <p:txBody>
          <a:bodyPr rtlCol="1" anchor="ctr">
            <a:normAutofit/>
          </a:bodyPr>
          <a:lstStyle>
            <a:lvl1pPr algn="l" rtl="1">
              <a:defRPr sz="5000" spc="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381000" y="4960137"/>
            <a:ext cx="3200400" cy="1463040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18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800"/>
            </a:lvl4pPr>
            <a:lvl5pPr marL="1828800" indent="0" algn="ctr" rtl="1">
              <a:buNone/>
              <a:defRPr sz="1800"/>
            </a:lvl5pPr>
            <a:lvl6pPr marL="2286000" indent="0" algn="ctr" rtl="1">
              <a:buNone/>
              <a:defRPr sz="1800"/>
            </a:lvl6pPr>
            <a:lvl7pPr marL="2743200" indent="0" algn="ctr" rtl="1">
              <a:buNone/>
              <a:defRPr sz="1800"/>
            </a:lvl7pPr>
            <a:lvl8pPr marL="3200400" indent="0" algn="ctr" rtl="1">
              <a:buNone/>
              <a:defRPr sz="1800"/>
            </a:lvl8pPr>
            <a:lvl9pPr marL="3657600" indent="0" algn="ctr" rtl="1">
              <a:buNone/>
              <a:defRPr sz="18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41B3943-1EAC-49AD-9FE1-0C76E29DC148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 flipH="1" flipV="1">
            <a:off x="380515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447799" y="2286000"/>
            <a:ext cx="9720073" cy="4023360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632068F-DDDE-46BE-AD92-706072D2095F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838199" y="762000"/>
            <a:ext cx="2628900" cy="5410200"/>
          </a:xfrm>
        </p:spPr>
        <p:txBody>
          <a:bodyPr vert="vert270" lIns="45720" tIns="91440" rIns="45720" bIns="9144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619499" y="762000"/>
            <a:ext cx="7581900" cy="54102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F938A22A-D034-43EB-B8A3-EB25E2072578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7" name="מחבר ישר 6"/>
          <p:cNvCxnSpPr>
            <a:cxnSpLocks/>
          </p:cNvCxnSpPr>
          <p:nvPr/>
        </p:nvCxnSpPr>
        <p:spPr>
          <a:xfrm rot="16200000" flipH="1" flipV="1">
            <a:off x="21336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447799" y="2286000"/>
            <a:ext cx="9720073" cy="402336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6B02332-4215-4042-BCB8-40382AA98902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 flipH="1"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אליפסה 5"/>
          <p:cNvSpPr/>
          <p:nvPr/>
        </p:nvSpPr>
        <p:spPr>
          <a:xfrm flipH="1">
            <a:off x="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962400" y="4960137"/>
            <a:ext cx="7772400" cy="1463040"/>
          </a:xfrm>
        </p:spPr>
        <p:txBody>
          <a:bodyPr rtlCol="1" anchor="ctr">
            <a:normAutofit/>
          </a:bodyPr>
          <a:lstStyle>
            <a:lvl1pPr algn="l" rtl="1">
              <a:defRPr sz="5000" b="0" spc="2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381000" y="4960137"/>
            <a:ext cx="3200400" cy="1463040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015FE9-9749-41BD-814D-7047DF7BC716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 flipH="1" flipV="1">
            <a:off x="3805157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412993" y="2286000"/>
            <a:ext cx="4754880" cy="402336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447800" y="2286000"/>
            <a:ext cx="4754880" cy="402336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0E14D94A-A912-459F-BAC7-1B46B2FDA989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412992" y="2179636"/>
            <a:ext cx="4754880" cy="822960"/>
          </a:xfrm>
        </p:spPr>
        <p:txBody>
          <a:bodyPr lIns="137160" rIns="137160" rtlCol="1" anchor="ctr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412992" y="2967788"/>
            <a:ext cx="4754880" cy="334157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מציין מיקום טקסט 4">
            <a:extLst>
              <a:ext uri="{FF2B5EF4-FFF2-40B4-BE49-F238E27FC236}">
                <a16:creationId xmlns:a16="http://schemas.microsoft.com/office/drawing/2014/main" xmlns="" id="{2B158428-2340-46B8-B34F-B6C04ECA0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1451360" y="2170400"/>
            <a:ext cx="4754880" cy="822960"/>
          </a:xfrm>
        </p:spPr>
        <p:txBody>
          <a:bodyPr lIns="137160" rIns="137160" rtlCol="1" anchor="ctr">
            <a:normAutofit/>
          </a:bodyPr>
          <a:lstStyle>
            <a:lvl1pPr marL="0" indent="0" algn="r" rtl="1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446232" y="2967788"/>
            <a:ext cx="4754880" cy="3341572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3E1731-6014-4518-91DF-DD2EA33DFCFE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1E4626A-FCFF-4681-A933-9F4B0F4CF0BF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2EAB6B8B-883E-424E-ADFA-26E073480727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 flipH="1">
            <a:off x="6778752" y="471509"/>
            <a:ext cx="4389120" cy="1737360"/>
          </a:xfrm>
        </p:spPr>
        <p:txBody>
          <a:bodyPr rtlCol="1">
            <a:noAutofit/>
          </a:bodyPr>
          <a:lstStyle>
            <a:lvl1pPr algn="r" rtl="1">
              <a:lnSpc>
                <a:spcPct val="80000"/>
              </a:lnSpc>
              <a:defRPr sz="40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798576" y="822960"/>
            <a:ext cx="5678424" cy="5184648"/>
          </a:xfrm>
        </p:spPr>
        <p:txBody>
          <a:bodyPr rtlCol="1"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6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6778752" y="2257506"/>
            <a:ext cx="4389120" cy="3762294"/>
          </a:xfrm>
        </p:spPr>
        <p:txBody>
          <a:bodyPr lIns="91440" rIns="91440" rtlCol="1">
            <a:normAutofit/>
          </a:bodyPr>
          <a:lstStyle>
            <a:lvl1pPr marL="0" indent="0" algn="r" rtl="1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C9FEC221-D197-4F57-926A-4CDBB4BF5AD7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3962400" y="4960138"/>
            <a:ext cx="7772400" cy="1463040"/>
          </a:xfrm>
        </p:spPr>
        <p:txBody>
          <a:bodyPr rtlCol="1" anchor="ctr">
            <a:normAutofit/>
          </a:bodyPr>
          <a:lstStyle>
            <a:lvl1pPr algn="l" rtl="1">
              <a:defRPr sz="5000" spc="200" baseline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/>
          <p:cNvSpPr>
            <a:spLocks noGrp="1" noChangeAspect="1"/>
          </p:cNvSpPr>
          <p:nvPr>
            <p:ph type="pic" idx="1"/>
          </p:nvPr>
        </p:nvSpPr>
        <p:spPr>
          <a:xfrm flipH="1">
            <a:off x="3048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1" anchor="t"/>
          <a:lstStyle>
            <a:lvl1pPr marL="0" indent="0" algn="r" rtl="1">
              <a:buNone/>
              <a:defRPr sz="32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381000" y="4960138"/>
            <a:ext cx="3200400" cy="1463040"/>
          </a:xfrm>
        </p:spPr>
        <p:txBody>
          <a:bodyPr lIns="91440" rIns="91440" rtlCol="1" anchor="ctr">
            <a:normAutofit/>
          </a:bodyPr>
          <a:lstStyle>
            <a:lvl1pPr marL="0" indent="0" algn="r" rtl="1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9013728" y="6470704"/>
            <a:ext cx="2154143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00436D3-41D8-4B1B-9EF5-7B0E471CF269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1447609" y="6470704"/>
            <a:ext cx="5901459" cy="274320"/>
          </a:xfrm>
        </p:spPr>
        <p:txBody>
          <a:bodyPr rtlCol="1"/>
          <a:lstStyle>
            <a:lvl1pPr algn="l" rtl="1">
              <a:defRPr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381000" y="6470704"/>
            <a:ext cx="973667" cy="27432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867E5644-1E61-4311-A31E-84CB9C7AA8A9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8" name="מחבר ישר 7"/>
          <p:cNvCxnSpPr>
            <a:cxnSpLocks/>
          </p:cNvCxnSpPr>
          <p:nvPr/>
        </p:nvCxnSpPr>
        <p:spPr>
          <a:xfrm flipH="1" flipV="1">
            <a:off x="3805157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447800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44779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1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9013728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90EB88-C329-494B-8B0B-4F4C516259E7}" type="datetime1">
              <a:rPr lang="he-IL" noProof="0" smtClean="0"/>
              <a:t>ט'/כסלו/תש"פ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1447609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381000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/>
          </a:p>
        </p:txBody>
      </p:sp>
      <p:cxnSp>
        <p:nvCxnSpPr>
          <p:cNvPr id="7" name="מחבר ישר 6"/>
          <p:cNvCxnSpPr>
            <a:cxnSpLocks/>
          </p:cNvCxnSpPr>
          <p:nvPr/>
        </p:nvCxnSpPr>
        <p:spPr>
          <a:xfrm flipH="1" flipV="1">
            <a:off x="11430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xIUy5eId9EWZnRKXUGwp_y76pIJKozxLjxqEJ3_ftvBUOFlDR0hNRE5MTlZWU1NJQ01OTThHQ0tYRy4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 flipH="1">
            <a:off x="0" y="975"/>
            <a:ext cx="12191980" cy="685800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xmlns="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67835" y="101399"/>
            <a:ext cx="11720891" cy="1074444"/>
          </a:xfrm>
          <a:solidFill>
            <a:schemeClr val="tx1">
              <a:lumMod val="75000"/>
              <a:lumOff val="25000"/>
            </a:schemeClr>
          </a:solidFill>
        </p:spPr>
        <p:txBody>
          <a:bodyPr rtlCol="1" anchor="b">
            <a:normAutofit/>
          </a:bodyPr>
          <a:lstStyle/>
          <a:p>
            <a:pPr algn="r"/>
            <a:r>
              <a:rPr lang="he-IL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</a:t>
            </a:r>
            <a:r>
              <a:rPr lang="he-IL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והכנה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למקצועות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העתיד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בשיתוף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מיקרוסופט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ורשת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עמל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500" b="1" spc="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xmlns="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50152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51C4C4C-A5F4-4F22-8C5A-1515A49D3345}"/>
              </a:ext>
            </a:extLst>
          </p:cNvPr>
          <p:cNvSpPr txBox="1">
            <a:spLocks/>
          </p:cNvSpPr>
          <p:nvPr/>
        </p:nvSpPr>
        <p:spPr>
          <a:xfrm>
            <a:off x="4419891" y="1389281"/>
            <a:ext cx="7776213" cy="5467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 algn="r" rtl="1">
              <a:defRPr lang="he-IL"/>
            </a:defPPr>
            <a:lvl1pPr marL="0" algn="r" defTabSz="457200" rtl="1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500" b="1" cap="all" spc="100" dirty="0" err="1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מטרת</a:t>
            </a:r>
            <a:r>
              <a:rPr lang="en-US" sz="2500" b="1" cap="all" spc="10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US" sz="2500" b="1" cap="all" spc="100" dirty="0" err="1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התוכנית</a:t>
            </a:r>
            <a:endParaRPr lang="en-US" sz="2500" b="1" cap="all" spc="100" dirty="0">
              <a:solidFill>
                <a:schemeClr val="bg1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- Democratizing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AIהנגשה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ולימוד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תחום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הבינה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המלאכותית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(Artificial Intelligence)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דרך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הקניית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מיומנויות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הכשרה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והתנסות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מעשית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לתלמידי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החטיבות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העליונות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ברשת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עמל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ב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תחומי ה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,AI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איתור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מידע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דיגיטלי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משחוק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(Gamification)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ופיתוח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אפליקציות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sz="1600" b="1" cap="all" spc="1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התוכנית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תהיה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מחולקת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לקבוצות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גילאים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שונות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עם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תכנים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מותאמים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he-IL" sz="1600" b="1" cap="all" spc="1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וכמו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כן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תכלול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התנסות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מעשית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אירועי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שיא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הקאתונים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ובניית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1600" b="1" cap="all" spc="100" dirty="0" err="1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תוצרים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בליווי והנחיית מומחי תוכן מטעם חברת מיקרוסופט.</a:t>
            </a:r>
            <a:endParaRPr lang="en-US" sz="1600" b="1" cap="all" spc="1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50000"/>
              </a:lnSpc>
            </a:pPr>
            <a:endParaRPr lang="he-IL" sz="1600" b="1" cap="all" spc="1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המשתתפים בתוכנית יקבלו תעודת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Certification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על השלמת התוכנית, כמו כן המעוניינים בכך יהיו זכאים לעבור הסמכות רשמיות וקורסים נוספים של חברת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(מורים ולתלמידים</a:t>
            </a:r>
            <a:r>
              <a:rPr lang="he-IL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  <a:endParaRPr lang="en-US" b="1" cap="all" spc="1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Wingdings 2" charset="2"/>
              <a:buChar char="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0338CA8-F8E4-448E-8D01-762EFC5EC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78" y="2892067"/>
            <a:ext cx="4506066" cy="2849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xmlns="" id="{17110DA8-D8F9-4B4D-9EF9-8CAFDF68E3BB}"/>
              </a:ext>
            </a:extLst>
          </p:cNvPr>
          <p:cNvCxnSpPr>
            <a:cxnSpLocks/>
          </p:cNvCxnSpPr>
          <p:nvPr/>
        </p:nvCxnSpPr>
        <p:spPr>
          <a:xfrm>
            <a:off x="5043093" y="1955328"/>
            <a:ext cx="664915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2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1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 flipH="1">
            <a:off x="0" y="975"/>
            <a:ext cx="12191980" cy="685800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xmlns="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2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1158948" y="396707"/>
            <a:ext cx="11029777" cy="907794"/>
          </a:xfrm>
          <a:solidFill>
            <a:schemeClr val="tx1">
              <a:lumMod val="75000"/>
              <a:lumOff val="25000"/>
            </a:schemeClr>
          </a:solidFill>
        </p:spPr>
        <p:txBody>
          <a:bodyPr rtlCol="1" anchor="b">
            <a:normAutofit/>
          </a:bodyPr>
          <a:lstStyle/>
          <a:p>
            <a:pPr algn="r"/>
            <a:r>
              <a:rPr lang="he-IL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AI</a:t>
            </a:r>
            <a:r>
              <a:rPr lang="he-IL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והכנה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למקצועות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העתיד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בשיתוף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מיקרוסופט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ורשת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500" b="1" spc="1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עמל</a:t>
            </a:r>
            <a: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500" b="1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500" b="1" spc="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xmlns="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ChangeAspect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50152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51C4C4C-A5F4-4F22-8C5A-1515A49D3345}"/>
              </a:ext>
            </a:extLst>
          </p:cNvPr>
          <p:cNvSpPr txBox="1">
            <a:spLocks/>
          </p:cNvSpPr>
          <p:nvPr/>
        </p:nvSpPr>
        <p:spPr>
          <a:xfrm>
            <a:off x="-2" y="1519472"/>
            <a:ext cx="12199359" cy="51258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 algn="r" rtl="1">
              <a:defRPr lang="he-IL"/>
            </a:defPPr>
            <a:lvl1pPr marL="0" algn="r" defTabSz="457200" rtl="1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4572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500" b="1" cap="all" spc="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מסלולי התוכנית</a:t>
            </a:r>
          </a:p>
          <a:p>
            <a:endParaRPr lang="en-US" sz="2500" b="1" cap="all" spc="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כיתות ח' - יסודות התכנות בשילוב משחק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(Gamification)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ודמיון - בתוכנית ילמדו יסודות התכנות </a:t>
            </a:r>
          </a:p>
          <a:p>
            <a:pPr marL="457200">
              <a:lnSpc>
                <a:spcPct val="150000"/>
              </a:lnSpc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 באמצעות גרסת החינוך של המשחק הפופולרי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Minecraft – </a:t>
            </a:r>
            <a:endParaRPr lang="he-IL" sz="1600" b="1" cap="all" spc="10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כיתות ח'-ט' –יסודות בינה מלאכותית בשילוב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IOT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- בתוכנית ילמדו יסודות ומבוא לבינה מלאכותית וכן שילוב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IOT</a:t>
            </a:r>
            <a:endParaRPr lang="he-IL" sz="1600" b="1" cap="all" spc="10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כיתות ח'-ט' – מבוא לבינה מלאכותית -איתור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וניתוח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מידע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- בתוכנית ילמדו מבוא לבינה מלאכותית וכן כלים ויישומים לאיתור וניתוח מידע דיגיטלי וקבלת תובנות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כיתות י' - קורס מתקדם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Advance AI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- בינה מלאכותית ופיתוח אפליקציות - בתוכנית ילמדו יכולות מתקדמות </a:t>
            </a:r>
          </a:p>
          <a:p>
            <a:pPr marL="457200">
              <a:lnSpc>
                <a:spcPct val="150000"/>
              </a:lnSpc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  בתחום הבינה מלאכותית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(AI)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וכן בניית אפליקציות המשלבות יכולות </a:t>
            </a:r>
            <a:r>
              <a:rPr lang="en-US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AI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בצורה מהירה ופשוטה.</a:t>
            </a:r>
          </a:p>
          <a:p>
            <a:pPr marL="457200">
              <a:lnSpc>
                <a:spcPct val="150000"/>
              </a:lnSpc>
            </a:pPr>
            <a:endParaRPr lang="he-IL" sz="1600" b="1" cap="all" spc="10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 	לרישום בית הספר למסלולים השונים לחצו </a:t>
            </a: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כאן</a:t>
            </a:r>
            <a:endParaRPr lang="he-IL" sz="1600" b="1" cap="all" spc="10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457200">
              <a:lnSpc>
                <a:spcPct val="150000"/>
              </a:lnSpc>
            </a:pPr>
            <a:r>
              <a:rPr lang="he-IL" sz="16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	* </a:t>
            </a:r>
            <a:r>
              <a:rPr lang="he-IL" sz="1400" b="1" cap="all" spc="100" dirty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כל בית ספר יכול להירשם לארבעת המסלולים</a:t>
            </a:r>
            <a:endParaRPr lang="en-US" sz="1400" b="1" cap="all" spc="100" dirty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xmlns="" id="{17110DA8-D8F9-4B4D-9EF9-8CAFDF68E3BB}"/>
              </a:ext>
            </a:extLst>
          </p:cNvPr>
          <p:cNvCxnSpPr>
            <a:cxnSpLocks/>
          </p:cNvCxnSpPr>
          <p:nvPr/>
        </p:nvCxnSpPr>
        <p:spPr>
          <a:xfrm>
            <a:off x="946298" y="2291864"/>
            <a:ext cx="1074661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29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ינטגרל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267_TF22378848" id="{E112F79B-5EA4-4C82-940B-602E1593AC48}" vid="{C886730A-ECBF-4D45-A832-C469B5848350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9B4EF28E5CF43B2D85794D8BC07A0" ma:contentTypeVersion="19" ma:contentTypeDescription="Create a new document." ma:contentTypeScope="" ma:versionID="064bfc6b0ef8dba85ea4893feb7afb83">
  <xsd:schema xmlns:xsd="http://www.w3.org/2001/XMLSchema" xmlns:xs="http://www.w3.org/2001/XMLSchema" xmlns:p="http://schemas.microsoft.com/office/2006/metadata/properties" xmlns:ns1="http://schemas.microsoft.com/sharepoint/v3" xmlns:ns3="2eb76de7-4ee5-44b2-aeca-c8faabc8b2f6" xmlns:ns4="78daee86-9574-4eb9-8bfc-061a974d5f14" targetNamespace="http://schemas.microsoft.com/office/2006/metadata/properties" ma:root="true" ma:fieldsID="591bd62cf18e486a9453764d6dfb0040" ns1:_="" ns3:_="" ns4:_="">
    <xsd:import namespace="http://schemas.microsoft.com/sharepoint/v3"/>
    <xsd:import namespace="2eb76de7-4ee5-44b2-aeca-c8faabc8b2f6"/>
    <xsd:import namespace="78daee86-9574-4eb9-8bfc-061a974d5f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_STS_x0020_Hashtags" minOccurs="0"/>
                <xsd:element ref="ns3:_STS_x0020_AppliedHashtags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76de7-4ee5-44b2-aeca-c8faabc8b2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  <xsd:element name="_STS_x0020_AppliedHashtags" ma:index="19" nillable="true" ma:displayName="Applied Hashtags" ma:description="" ma:internalName="_STS_x0020_AppliedHashtags" ma:readOnly="true" ma:showField="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aee86-9574-4eb9-8bfc-061a974d5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STS_x0020_Hashtags" ma:index="18" nillable="true" ma:displayName="Hashtags" ma:description="" ma:list="{785368b8-3afb-47f0-8d73-49b431d264fc}" ma:internalName="_STS_x0020_Hashtag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1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8daee86-9574-4eb9-8bfc-061a974d5f14" xsi:nil="true"/>
    <_ip_UnifiedCompliancePolicyUIAction xmlns="http://schemas.microsoft.com/sharepoint/v3" xsi:nil="true"/>
    <IMAddress xmlns="http://schemas.microsoft.com/sharepoint/v3" xsi:nil="true"/>
    <_ip_UnifiedCompliancePolicyProperties xmlns="http://schemas.microsoft.com/sharepoint/v3" xsi:nil="true"/>
    <_STS_x0020_Hashtags xmlns="78daee86-9574-4eb9-8bfc-061a974d5f14"/>
  </documentManagement>
</p:properties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1E629-B0A8-4F6C-B333-A474FB62C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b76de7-4ee5-44b2-aeca-c8faabc8b2f6"/>
    <ds:schemaRef ds:uri="78daee86-9574-4eb9-8bfc-061a974d5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2eb76de7-4ee5-44b2-aeca-c8faabc8b2f6"/>
    <ds:schemaRef ds:uri="http://schemas.microsoft.com/sharepoint/v3"/>
    <ds:schemaRef ds:uri="http://purl.org/dc/terms/"/>
    <ds:schemaRef ds:uri="78daee86-9574-4eb9-8bfc-061a974d5f14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עיצוב אינטגרל</Template>
  <TotalTime>0</TotalTime>
  <Words>120</Words>
  <Application>Microsoft Office PowerPoint</Application>
  <PresentationFormat>מסך רחב</PresentationFormat>
  <Paragraphs>22</Paragraphs>
  <Slides>2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10" baseType="lpstr">
      <vt:lpstr>Arial</vt:lpstr>
      <vt:lpstr>Segoe UI</vt:lpstr>
      <vt:lpstr>Segoe UI Semilight</vt:lpstr>
      <vt:lpstr>Tahoma</vt:lpstr>
      <vt:lpstr>Tw Cen MT</vt:lpstr>
      <vt:lpstr>Wingdings 2</vt:lpstr>
      <vt:lpstr>Wingdings 3</vt:lpstr>
      <vt:lpstr>אינטגרל</vt:lpstr>
      <vt:lpstr>     תוכנית AI והכנה למקצועות העתיד בשיתוף מיקרוסופט ורשת עמל </vt:lpstr>
      <vt:lpstr>     תוכנית AI והכנה למקצועות העתיד בשיתוף מיקרוסופט ורשת עמל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2019-10-29T09:15:13Z</dcterms:created>
  <dcterms:modified xsi:type="dcterms:W3CDTF">2019-12-07T21:07:06Z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0x01010097A9B4EF28E5CF43B2D85794D8BC07A0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moranperetz@batyam.org.il</vt:lpwstr>
  </property>
  <property fmtid="{D5CDD505-2E9C-101B-9397-08002B2CF9AE}" pid="6" name="MSIP_Label_f42aa342-8706-4288-bd11-ebb85995028c_SetDate">
    <vt:lpwstr>2019-10-29T11:48:37.3196984Z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865690f9-de85-4f87-8120-f2e4177fe7f5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