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0" r:id="rId2"/>
    <p:sldId id="259" r:id="rId3"/>
    <p:sldId id="261" r:id="rId4"/>
    <p:sldId id="262" r:id="rId5"/>
    <p:sldId id="265" r:id="rId6"/>
    <p:sldId id="266" r:id="rId7"/>
    <p:sldId id="267" r:id="rId8"/>
    <p:sldId id="268" r:id="rId9"/>
    <p:sldId id="269" r:id="rId10"/>
    <p:sldId id="270" r:id="rId11"/>
    <p:sldId id="271" r:id="rId12"/>
    <p:sldId id="278" r:id="rId13"/>
    <p:sldId id="272" r:id="rId14"/>
    <p:sldId id="273" r:id="rId15"/>
    <p:sldId id="274" r:id="rId16"/>
    <p:sldId id="275" r:id="rId17"/>
    <p:sldId id="276" r:id="rId18"/>
    <p:sldId id="277" r:id="rId19"/>
    <p:sldId id="279" r:id="rId20"/>
    <p:sldId id="280" r:id="rId21"/>
    <p:sldId id="281" r:id="rId22"/>
    <p:sldId id="282" r:id="rId23"/>
    <p:sldId id="283" r:id="rId24"/>
    <p:sldId id="284" r:id="rId2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0CB"/>
    <a:srgbClr val="18B8EF"/>
    <a:srgbClr val="C1ECFF"/>
    <a:srgbClr val="B9C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512" autoAdjust="0"/>
    <p:restoredTop sz="94654" autoAdjust="0"/>
  </p:normalViewPr>
  <p:slideViewPr>
    <p:cSldViewPr snapToGrid="0">
      <p:cViewPr varScale="1">
        <p:scale>
          <a:sx n="65" d="100"/>
          <a:sy n="65" d="100"/>
        </p:scale>
        <p:origin x="780"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91D765-B00E-4EF0-985D-34E5083A9A1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A503BF9E-CC75-499D-B1CC-1E4A3AF443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58ADC43C-0C90-4FDF-BED8-81591CB6A80D}"/>
              </a:ext>
            </a:extLst>
          </p:cNvPr>
          <p:cNvSpPr>
            <a:spLocks noGrp="1"/>
          </p:cNvSpPr>
          <p:nvPr>
            <p:ph type="dt" sz="half" idx="10"/>
          </p:nvPr>
        </p:nvSpPr>
        <p:spPr/>
        <p:txBody>
          <a:bodyPr/>
          <a:lstStyle/>
          <a:p>
            <a:fld id="{9A6E37D2-A7CB-4008-AFC0-FEFBCB36BF07}" type="datetimeFigureOut">
              <a:rPr lang="he-IL" smtClean="0"/>
              <a:t>י"ג/סיון/תשפ"א</a:t>
            </a:fld>
            <a:endParaRPr lang="he-IL"/>
          </a:p>
        </p:txBody>
      </p:sp>
      <p:sp>
        <p:nvSpPr>
          <p:cNvPr id="5" name="מציין מיקום של כותרת תחתונה 4">
            <a:extLst>
              <a:ext uri="{FF2B5EF4-FFF2-40B4-BE49-F238E27FC236}">
                <a16:creationId xmlns:a16="http://schemas.microsoft.com/office/drawing/2014/main" id="{C99A9D6C-FD5E-4ED4-AFDA-5F95EAC5B13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3092A93-2775-4832-A5FD-FA0981D994D0}"/>
              </a:ext>
            </a:extLst>
          </p:cNvPr>
          <p:cNvSpPr>
            <a:spLocks noGrp="1"/>
          </p:cNvSpPr>
          <p:nvPr>
            <p:ph type="sldNum" sz="quarter" idx="12"/>
          </p:nvPr>
        </p:nvSpPr>
        <p:spPr/>
        <p:txBody>
          <a:bodyPr/>
          <a:lstStyle/>
          <a:p>
            <a:fld id="{DCDE8497-B365-4263-B8E8-D7D8A47EF8B2}" type="slidenum">
              <a:rPr lang="he-IL" smtClean="0"/>
              <a:t>‹#›</a:t>
            </a:fld>
            <a:endParaRPr lang="he-IL"/>
          </a:p>
        </p:txBody>
      </p:sp>
      <p:pic>
        <p:nvPicPr>
          <p:cNvPr id="7" name="תמונה 6">
            <a:extLst>
              <a:ext uri="{FF2B5EF4-FFF2-40B4-BE49-F238E27FC236}">
                <a16:creationId xmlns:a16="http://schemas.microsoft.com/office/drawing/2014/main" id="{33654CE0-6CD3-4F25-B8A1-A0752D72F0B5}"/>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543079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6B2E28-E2AF-4E03-98B3-0F9F1F6E9A0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E3A8ACC-A3E4-44CB-8C80-54BAD44CA22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4C7A843-9D30-4C18-8F86-9FACEC126499}"/>
              </a:ext>
            </a:extLst>
          </p:cNvPr>
          <p:cNvSpPr>
            <a:spLocks noGrp="1"/>
          </p:cNvSpPr>
          <p:nvPr>
            <p:ph type="dt" sz="half" idx="10"/>
          </p:nvPr>
        </p:nvSpPr>
        <p:spPr/>
        <p:txBody>
          <a:bodyPr/>
          <a:lstStyle/>
          <a:p>
            <a:fld id="{9A6E37D2-A7CB-4008-AFC0-FEFBCB36BF07}" type="datetimeFigureOut">
              <a:rPr lang="he-IL" smtClean="0"/>
              <a:t>י"ג/סיון/תשפ"א</a:t>
            </a:fld>
            <a:endParaRPr lang="he-IL"/>
          </a:p>
        </p:txBody>
      </p:sp>
      <p:sp>
        <p:nvSpPr>
          <p:cNvPr id="5" name="מציין מיקום של כותרת תחתונה 4">
            <a:extLst>
              <a:ext uri="{FF2B5EF4-FFF2-40B4-BE49-F238E27FC236}">
                <a16:creationId xmlns:a16="http://schemas.microsoft.com/office/drawing/2014/main" id="{3BB85E53-051C-4388-99B8-86076C61757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62D5EF9-E4F8-48E4-9457-0ACF478D541B}"/>
              </a:ext>
            </a:extLst>
          </p:cNvPr>
          <p:cNvSpPr>
            <a:spLocks noGrp="1"/>
          </p:cNvSpPr>
          <p:nvPr>
            <p:ph type="sldNum" sz="quarter" idx="12"/>
          </p:nvPr>
        </p:nvSpPr>
        <p:spPr/>
        <p:txBody>
          <a:bodyPr/>
          <a:lstStyle/>
          <a:p>
            <a:fld id="{DCDE8497-B365-4263-B8E8-D7D8A47EF8B2}" type="slidenum">
              <a:rPr lang="he-IL" smtClean="0"/>
              <a:t>‹#›</a:t>
            </a:fld>
            <a:endParaRPr lang="he-IL"/>
          </a:p>
        </p:txBody>
      </p:sp>
    </p:spTree>
    <p:extLst>
      <p:ext uri="{BB962C8B-B14F-4D97-AF65-F5344CB8AC3E}">
        <p14:creationId xmlns:p14="http://schemas.microsoft.com/office/powerpoint/2010/main" val="310695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11A238D4-F84E-4F2B-B5D3-22763CC1EE2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E9BA062-374A-4451-AFCE-0CFAE5786283}"/>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DD3D02D-9EDE-43B2-941E-E83695F0C05B}"/>
              </a:ext>
            </a:extLst>
          </p:cNvPr>
          <p:cNvSpPr>
            <a:spLocks noGrp="1"/>
          </p:cNvSpPr>
          <p:nvPr>
            <p:ph type="dt" sz="half" idx="10"/>
          </p:nvPr>
        </p:nvSpPr>
        <p:spPr/>
        <p:txBody>
          <a:bodyPr/>
          <a:lstStyle/>
          <a:p>
            <a:fld id="{9A6E37D2-A7CB-4008-AFC0-FEFBCB36BF07}" type="datetimeFigureOut">
              <a:rPr lang="he-IL" smtClean="0"/>
              <a:t>י"ג/סיון/תשפ"א</a:t>
            </a:fld>
            <a:endParaRPr lang="he-IL"/>
          </a:p>
        </p:txBody>
      </p:sp>
      <p:sp>
        <p:nvSpPr>
          <p:cNvPr id="5" name="מציין מיקום של כותרת תחתונה 4">
            <a:extLst>
              <a:ext uri="{FF2B5EF4-FFF2-40B4-BE49-F238E27FC236}">
                <a16:creationId xmlns:a16="http://schemas.microsoft.com/office/drawing/2014/main" id="{D8997BEC-8608-453F-A972-E453AD3925E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1DA7CDC-A62D-4FEE-9D3E-C27CF1296725}"/>
              </a:ext>
            </a:extLst>
          </p:cNvPr>
          <p:cNvSpPr>
            <a:spLocks noGrp="1"/>
          </p:cNvSpPr>
          <p:nvPr>
            <p:ph type="sldNum" sz="quarter" idx="12"/>
          </p:nvPr>
        </p:nvSpPr>
        <p:spPr/>
        <p:txBody>
          <a:bodyPr/>
          <a:lstStyle/>
          <a:p>
            <a:fld id="{DCDE8497-B365-4263-B8E8-D7D8A47EF8B2}" type="slidenum">
              <a:rPr lang="he-IL" smtClean="0"/>
              <a:t>‹#›</a:t>
            </a:fld>
            <a:endParaRPr lang="he-IL"/>
          </a:p>
        </p:txBody>
      </p:sp>
    </p:spTree>
    <p:extLst>
      <p:ext uri="{BB962C8B-B14F-4D97-AF65-F5344CB8AC3E}">
        <p14:creationId xmlns:p14="http://schemas.microsoft.com/office/powerpoint/2010/main" val="216203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B408B8-64EC-42F4-8182-F29787BBBA1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DC3FFF9-1A0D-4807-B5F5-551AD64F555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A166E87-14E0-4975-A890-32B84925CC0B}"/>
              </a:ext>
            </a:extLst>
          </p:cNvPr>
          <p:cNvSpPr>
            <a:spLocks noGrp="1"/>
          </p:cNvSpPr>
          <p:nvPr>
            <p:ph type="dt" sz="half" idx="10"/>
          </p:nvPr>
        </p:nvSpPr>
        <p:spPr/>
        <p:txBody>
          <a:bodyPr/>
          <a:lstStyle/>
          <a:p>
            <a:fld id="{9A6E37D2-A7CB-4008-AFC0-FEFBCB36BF07}" type="datetimeFigureOut">
              <a:rPr lang="he-IL" smtClean="0"/>
              <a:t>י"ג/סיון/תשפ"א</a:t>
            </a:fld>
            <a:endParaRPr lang="he-IL"/>
          </a:p>
        </p:txBody>
      </p:sp>
      <p:sp>
        <p:nvSpPr>
          <p:cNvPr id="5" name="מציין מיקום של כותרת תחתונה 4">
            <a:extLst>
              <a:ext uri="{FF2B5EF4-FFF2-40B4-BE49-F238E27FC236}">
                <a16:creationId xmlns:a16="http://schemas.microsoft.com/office/drawing/2014/main" id="{B9C4D518-249D-4E95-9272-A51646D7F9E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6787258-3E74-495C-AED6-F40D99AADDC7}"/>
              </a:ext>
            </a:extLst>
          </p:cNvPr>
          <p:cNvSpPr>
            <a:spLocks noGrp="1"/>
          </p:cNvSpPr>
          <p:nvPr>
            <p:ph type="sldNum" sz="quarter" idx="12"/>
          </p:nvPr>
        </p:nvSpPr>
        <p:spPr/>
        <p:txBody>
          <a:bodyPr/>
          <a:lstStyle/>
          <a:p>
            <a:fld id="{DCDE8497-B365-4263-B8E8-D7D8A47EF8B2}" type="slidenum">
              <a:rPr lang="he-IL" smtClean="0"/>
              <a:t>‹#›</a:t>
            </a:fld>
            <a:endParaRPr lang="he-IL"/>
          </a:p>
        </p:txBody>
      </p:sp>
      <p:pic>
        <p:nvPicPr>
          <p:cNvPr id="7" name="תמונה 6">
            <a:extLst>
              <a:ext uri="{FF2B5EF4-FFF2-40B4-BE49-F238E27FC236}">
                <a16:creationId xmlns:a16="http://schemas.microsoft.com/office/drawing/2014/main" id="{8CED3361-6D58-49EC-8CF5-EC5563F02404}"/>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9" name="תמונה 8">
            <a:extLst>
              <a:ext uri="{FF2B5EF4-FFF2-40B4-BE49-F238E27FC236}">
                <a16:creationId xmlns:a16="http://schemas.microsoft.com/office/drawing/2014/main" id="{1B5D62FA-F9F7-4138-9129-CB3DA35D6EC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5847336"/>
            <a:ext cx="1897870" cy="1078131"/>
          </a:xfrm>
          <a:prstGeom prst="rect">
            <a:avLst/>
          </a:prstGeom>
        </p:spPr>
      </p:pic>
    </p:spTree>
    <p:extLst>
      <p:ext uri="{BB962C8B-B14F-4D97-AF65-F5344CB8AC3E}">
        <p14:creationId xmlns:p14="http://schemas.microsoft.com/office/powerpoint/2010/main" val="376165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A4CE00-79D0-4D40-861C-6411C863B456}"/>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D9AD1C3-E564-47AD-BE4B-C4A59D5164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94BA4214-D877-4E5B-B0CD-8E570D23D4C4}"/>
              </a:ext>
            </a:extLst>
          </p:cNvPr>
          <p:cNvSpPr>
            <a:spLocks noGrp="1"/>
          </p:cNvSpPr>
          <p:nvPr>
            <p:ph type="dt" sz="half" idx="10"/>
          </p:nvPr>
        </p:nvSpPr>
        <p:spPr/>
        <p:txBody>
          <a:bodyPr/>
          <a:lstStyle/>
          <a:p>
            <a:fld id="{9A6E37D2-A7CB-4008-AFC0-FEFBCB36BF07}" type="datetimeFigureOut">
              <a:rPr lang="he-IL" smtClean="0"/>
              <a:t>י"ג/סיון/תשפ"א</a:t>
            </a:fld>
            <a:endParaRPr lang="he-IL"/>
          </a:p>
        </p:txBody>
      </p:sp>
      <p:sp>
        <p:nvSpPr>
          <p:cNvPr id="5" name="מציין מיקום של כותרת תחתונה 4">
            <a:extLst>
              <a:ext uri="{FF2B5EF4-FFF2-40B4-BE49-F238E27FC236}">
                <a16:creationId xmlns:a16="http://schemas.microsoft.com/office/drawing/2014/main" id="{758D2B8F-AA5A-4FFC-B403-59B9DC7F0D4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60588EB-6B1C-4758-93E7-C9AEE6491DC3}"/>
              </a:ext>
            </a:extLst>
          </p:cNvPr>
          <p:cNvSpPr>
            <a:spLocks noGrp="1"/>
          </p:cNvSpPr>
          <p:nvPr>
            <p:ph type="sldNum" sz="quarter" idx="12"/>
          </p:nvPr>
        </p:nvSpPr>
        <p:spPr/>
        <p:txBody>
          <a:bodyPr/>
          <a:lstStyle/>
          <a:p>
            <a:fld id="{DCDE8497-B365-4263-B8E8-D7D8A47EF8B2}" type="slidenum">
              <a:rPr lang="he-IL" smtClean="0"/>
              <a:t>‹#›</a:t>
            </a:fld>
            <a:endParaRPr lang="he-IL"/>
          </a:p>
        </p:txBody>
      </p:sp>
    </p:spTree>
    <p:extLst>
      <p:ext uri="{BB962C8B-B14F-4D97-AF65-F5344CB8AC3E}">
        <p14:creationId xmlns:p14="http://schemas.microsoft.com/office/powerpoint/2010/main" val="266013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F0A4A22-B069-4EEF-89EC-ADF9BD34E14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4FA87D3-1D12-4784-BB6F-D231662E913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78FDE5ED-A08B-4BCF-9B76-F69D4C0F014D}"/>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A834E758-157F-4774-8204-7AC80F2FD3C7}"/>
              </a:ext>
            </a:extLst>
          </p:cNvPr>
          <p:cNvSpPr>
            <a:spLocks noGrp="1"/>
          </p:cNvSpPr>
          <p:nvPr>
            <p:ph type="dt" sz="half" idx="10"/>
          </p:nvPr>
        </p:nvSpPr>
        <p:spPr/>
        <p:txBody>
          <a:bodyPr/>
          <a:lstStyle/>
          <a:p>
            <a:fld id="{9A6E37D2-A7CB-4008-AFC0-FEFBCB36BF07}" type="datetimeFigureOut">
              <a:rPr lang="he-IL" smtClean="0"/>
              <a:t>י"ג/סיון/תשפ"א</a:t>
            </a:fld>
            <a:endParaRPr lang="he-IL"/>
          </a:p>
        </p:txBody>
      </p:sp>
      <p:sp>
        <p:nvSpPr>
          <p:cNvPr id="6" name="מציין מיקום של כותרת תחתונה 5">
            <a:extLst>
              <a:ext uri="{FF2B5EF4-FFF2-40B4-BE49-F238E27FC236}">
                <a16:creationId xmlns:a16="http://schemas.microsoft.com/office/drawing/2014/main" id="{B30CC8B5-308C-4FC1-9D0C-93A8F8AF9AC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847C174-6461-494C-A11A-265595158371}"/>
              </a:ext>
            </a:extLst>
          </p:cNvPr>
          <p:cNvSpPr>
            <a:spLocks noGrp="1"/>
          </p:cNvSpPr>
          <p:nvPr>
            <p:ph type="sldNum" sz="quarter" idx="12"/>
          </p:nvPr>
        </p:nvSpPr>
        <p:spPr/>
        <p:txBody>
          <a:bodyPr/>
          <a:lstStyle/>
          <a:p>
            <a:fld id="{DCDE8497-B365-4263-B8E8-D7D8A47EF8B2}" type="slidenum">
              <a:rPr lang="he-IL" smtClean="0"/>
              <a:t>‹#›</a:t>
            </a:fld>
            <a:endParaRPr lang="he-IL"/>
          </a:p>
        </p:txBody>
      </p:sp>
    </p:spTree>
    <p:extLst>
      <p:ext uri="{BB962C8B-B14F-4D97-AF65-F5344CB8AC3E}">
        <p14:creationId xmlns:p14="http://schemas.microsoft.com/office/powerpoint/2010/main" val="358523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C4D0EA-A556-4EA9-872F-291F8BC5E25D}"/>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BF5F2BE-78D3-434F-A044-5A93F9C8CC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980D365-B2EA-4362-987C-492C91F77C43}"/>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DB68B7C3-3AEB-4559-94D6-5E8653FD6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C7165B8F-3C33-4E04-9510-4AF998757FD8}"/>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CB2655E4-57C3-4225-99D0-542065A1CF9E}"/>
              </a:ext>
            </a:extLst>
          </p:cNvPr>
          <p:cNvSpPr>
            <a:spLocks noGrp="1"/>
          </p:cNvSpPr>
          <p:nvPr>
            <p:ph type="dt" sz="half" idx="10"/>
          </p:nvPr>
        </p:nvSpPr>
        <p:spPr/>
        <p:txBody>
          <a:bodyPr/>
          <a:lstStyle/>
          <a:p>
            <a:fld id="{9A6E37D2-A7CB-4008-AFC0-FEFBCB36BF07}" type="datetimeFigureOut">
              <a:rPr lang="he-IL" smtClean="0"/>
              <a:t>י"ג/סיון/תשפ"א</a:t>
            </a:fld>
            <a:endParaRPr lang="he-IL"/>
          </a:p>
        </p:txBody>
      </p:sp>
      <p:sp>
        <p:nvSpPr>
          <p:cNvPr id="8" name="מציין מיקום של כותרת תחתונה 7">
            <a:extLst>
              <a:ext uri="{FF2B5EF4-FFF2-40B4-BE49-F238E27FC236}">
                <a16:creationId xmlns:a16="http://schemas.microsoft.com/office/drawing/2014/main" id="{503099C3-9210-4621-B236-AA6F188FEA24}"/>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1EEFBE5-33AA-4FE5-B1F3-D01137B188F2}"/>
              </a:ext>
            </a:extLst>
          </p:cNvPr>
          <p:cNvSpPr>
            <a:spLocks noGrp="1"/>
          </p:cNvSpPr>
          <p:nvPr>
            <p:ph type="sldNum" sz="quarter" idx="12"/>
          </p:nvPr>
        </p:nvSpPr>
        <p:spPr/>
        <p:txBody>
          <a:bodyPr/>
          <a:lstStyle/>
          <a:p>
            <a:fld id="{DCDE8497-B365-4263-B8E8-D7D8A47EF8B2}" type="slidenum">
              <a:rPr lang="he-IL" smtClean="0"/>
              <a:t>‹#›</a:t>
            </a:fld>
            <a:endParaRPr lang="he-IL"/>
          </a:p>
        </p:txBody>
      </p:sp>
    </p:spTree>
    <p:extLst>
      <p:ext uri="{BB962C8B-B14F-4D97-AF65-F5344CB8AC3E}">
        <p14:creationId xmlns:p14="http://schemas.microsoft.com/office/powerpoint/2010/main" val="388504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DB6C6E-5C03-4F5F-8765-189BAAE8CA9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7012BE44-84AC-4D0C-B5EB-E53B05EA257F}"/>
              </a:ext>
            </a:extLst>
          </p:cNvPr>
          <p:cNvSpPr>
            <a:spLocks noGrp="1"/>
          </p:cNvSpPr>
          <p:nvPr>
            <p:ph type="dt" sz="half" idx="10"/>
          </p:nvPr>
        </p:nvSpPr>
        <p:spPr/>
        <p:txBody>
          <a:bodyPr/>
          <a:lstStyle/>
          <a:p>
            <a:fld id="{9A6E37D2-A7CB-4008-AFC0-FEFBCB36BF07}" type="datetimeFigureOut">
              <a:rPr lang="he-IL" smtClean="0"/>
              <a:t>י"ג/סיון/תשפ"א</a:t>
            </a:fld>
            <a:endParaRPr lang="he-IL"/>
          </a:p>
        </p:txBody>
      </p:sp>
      <p:sp>
        <p:nvSpPr>
          <p:cNvPr id="4" name="מציין מיקום של כותרת תחתונה 3">
            <a:extLst>
              <a:ext uri="{FF2B5EF4-FFF2-40B4-BE49-F238E27FC236}">
                <a16:creationId xmlns:a16="http://schemas.microsoft.com/office/drawing/2014/main" id="{E23791A6-D26B-4410-ABAC-911800C001FA}"/>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C21D56C0-DF18-4532-B5BF-AE98D6CDFFB6}"/>
              </a:ext>
            </a:extLst>
          </p:cNvPr>
          <p:cNvSpPr>
            <a:spLocks noGrp="1"/>
          </p:cNvSpPr>
          <p:nvPr>
            <p:ph type="sldNum" sz="quarter" idx="12"/>
          </p:nvPr>
        </p:nvSpPr>
        <p:spPr/>
        <p:txBody>
          <a:bodyPr/>
          <a:lstStyle/>
          <a:p>
            <a:fld id="{DCDE8497-B365-4263-B8E8-D7D8A47EF8B2}" type="slidenum">
              <a:rPr lang="he-IL" smtClean="0"/>
              <a:t>‹#›</a:t>
            </a:fld>
            <a:endParaRPr lang="he-IL"/>
          </a:p>
        </p:txBody>
      </p:sp>
    </p:spTree>
    <p:extLst>
      <p:ext uri="{BB962C8B-B14F-4D97-AF65-F5344CB8AC3E}">
        <p14:creationId xmlns:p14="http://schemas.microsoft.com/office/powerpoint/2010/main" val="58939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C0E10C2-A210-48C7-A2DC-6F05089BC1DE}"/>
              </a:ext>
            </a:extLst>
          </p:cNvPr>
          <p:cNvSpPr>
            <a:spLocks noGrp="1"/>
          </p:cNvSpPr>
          <p:nvPr>
            <p:ph type="dt" sz="half" idx="10"/>
          </p:nvPr>
        </p:nvSpPr>
        <p:spPr/>
        <p:txBody>
          <a:bodyPr/>
          <a:lstStyle/>
          <a:p>
            <a:fld id="{9A6E37D2-A7CB-4008-AFC0-FEFBCB36BF07}" type="datetimeFigureOut">
              <a:rPr lang="he-IL" smtClean="0"/>
              <a:t>י"ג/סיון/תשפ"א</a:t>
            </a:fld>
            <a:endParaRPr lang="he-IL"/>
          </a:p>
        </p:txBody>
      </p:sp>
      <p:sp>
        <p:nvSpPr>
          <p:cNvPr id="3" name="מציין מיקום של כותרת תחתונה 2">
            <a:extLst>
              <a:ext uri="{FF2B5EF4-FFF2-40B4-BE49-F238E27FC236}">
                <a16:creationId xmlns:a16="http://schemas.microsoft.com/office/drawing/2014/main" id="{21C71B57-EE04-41AA-BA37-E0FF40DF1AC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C53841E8-ADA6-4094-A9E3-88CE2F2DBFAE}"/>
              </a:ext>
            </a:extLst>
          </p:cNvPr>
          <p:cNvSpPr>
            <a:spLocks noGrp="1"/>
          </p:cNvSpPr>
          <p:nvPr>
            <p:ph type="sldNum" sz="quarter" idx="12"/>
          </p:nvPr>
        </p:nvSpPr>
        <p:spPr/>
        <p:txBody>
          <a:bodyPr/>
          <a:lstStyle/>
          <a:p>
            <a:fld id="{DCDE8497-B365-4263-B8E8-D7D8A47EF8B2}" type="slidenum">
              <a:rPr lang="he-IL" smtClean="0"/>
              <a:t>‹#›</a:t>
            </a:fld>
            <a:endParaRPr lang="he-IL"/>
          </a:p>
        </p:txBody>
      </p:sp>
    </p:spTree>
    <p:extLst>
      <p:ext uri="{BB962C8B-B14F-4D97-AF65-F5344CB8AC3E}">
        <p14:creationId xmlns:p14="http://schemas.microsoft.com/office/powerpoint/2010/main" val="3703187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ADBDF76-3649-48CB-856B-274234F4F9C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94E38E1-4DD2-4E78-AC5C-628F7257CF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7C9EA9D9-587D-4EDC-B805-D31B90A92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34F7414-48BF-4925-B64D-C53C06EA68D2}"/>
              </a:ext>
            </a:extLst>
          </p:cNvPr>
          <p:cNvSpPr>
            <a:spLocks noGrp="1"/>
          </p:cNvSpPr>
          <p:nvPr>
            <p:ph type="dt" sz="half" idx="10"/>
          </p:nvPr>
        </p:nvSpPr>
        <p:spPr/>
        <p:txBody>
          <a:bodyPr/>
          <a:lstStyle/>
          <a:p>
            <a:fld id="{9A6E37D2-A7CB-4008-AFC0-FEFBCB36BF07}" type="datetimeFigureOut">
              <a:rPr lang="he-IL" smtClean="0"/>
              <a:t>י"ג/סיון/תשפ"א</a:t>
            </a:fld>
            <a:endParaRPr lang="he-IL"/>
          </a:p>
        </p:txBody>
      </p:sp>
      <p:sp>
        <p:nvSpPr>
          <p:cNvPr id="6" name="מציין מיקום של כותרת תחתונה 5">
            <a:extLst>
              <a:ext uri="{FF2B5EF4-FFF2-40B4-BE49-F238E27FC236}">
                <a16:creationId xmlns:a16="http://schemas.microsoft.com/office/drawing/2014/main" id="{E18934EB-C193-4679-9CC0-7CBB9072CAD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FFB2191-0D10-4D46-B234-5EC3CF31C0BA}"/>
              </a:ext>
            </a:extLst>
          </p:cNvPr>
          <p:cNvSpPr>
            <a:spLocks noGrp="1"/>
          </p:cNvSpPr>
          <p:nvPr>
            <p:ph type="sldNum" sz="quarter" idx="12"/>
          </p:nvPr>
        </p:nvSpPr>
        <p:spPr/>
        <p:txBody>
          <a:bodyPr/>
          <a:lstStyle/>
          <a:p>
            <a:fld id="{DCDE8497-B365-4263-B8E8-D7D8A47EF8B2}" type="slidenum">
              <a:rPr lang="he-IL" smtClean="0"/>
              <a:t>‹#›</a:t>
            </a:fld>
            <a:endParaRPr lang="he-IL"/>
          </a:p>
        </p:txBody>
      </p:sp>
    </p:spTree>
    <p:extLst>
      <p:ext uri="{BB962C8B-B14F-4D97-AF65-F5344CB8AC3E}">
        <p14:creationId xmlns:p14="http://schemas.microsoft.com/office/powerpoint/2010/main" val="1313509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8073042-B73C-428B-9928-CAFD7801F38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CC34813-FA42-4B85-8654-9A0D41A3AF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AFCA571F-27A9-4BD9-91F3-C2C39AF5F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4EBC31B-CFD8-43FE-8FAB-3D8F9AEFE461}"/>
              </a:ext>
            </a:extLst>
          </p:cNvPr>
          <p:cNvSpPr>
            <a:spLocks noGrp="1"/>
          </p:cNvSpPr>
          <p:nvPr>
            <p:ph type="dt" sz="half" idx="10"/>
          </p:nvPr>
        </p:nvSpPr>
        <p:spPr/>
        <p:txBody>
          <a:bodyPr/>
          <a:lstStyle/>
          <a:p>
            <a:fld id="{9A6E37D2-A7CB-4008-AFC0-FEFBCB36BF07}" type="datetimeFigureOut">
              <a:rPr lang="he-IL" smtClean="0"/>
              <a:t>י"ג/סיון/תשפ"א</a:t>
            </a:fld>
            <a:endParaRPr lang="he-IL"/>
          </a:p>
        </p:txBody>
      </p:sp>
      <p:sp>
        <p:nvSpPr>
          <p:cNvPr id="6" name="מציין מיקום של כותרת תחתונה 5">
            <a:extLst>
              <a:ext uri="{FF2B5EF4-FFF2-40B4-BE49-F238E27FC236}">
                <a16:creationId xmlns:a16="http://schemas.microsoft.com/office/drawing/2014/main" id="{9FDB6AAA-D89F-4001-B150-B66CD008B63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121C5DD-5DE2-4BE7-9014-85939AF99BA1}"/>
              </a:ext>
            </a:extLst>
          </p:cNvPr>
          <p:cNvSpPr>
            <a:spLocks noGrp="1"/>
          </p:cNvSpPr>
          <p:nvPr>
            <p:ph type="sldNum" sz="quarter" idx="12"/>
          </p:nvPr>
        </p:nvSpPr>
        <p:spPr/>
        <p:txBody>
          <a:bodyPr/>
          <a:lstStyle/>
          <a:p>
            <a:fld id="{DCDE8497-B365-4263-B8E8-D7D8A47EF8B2}" type="slidenum">
              <a:rPr lang="he-IL" smtClean="0"/>
              <a:t>‹#›</a:t>
            </a:fld>
            <a:endParaRPr lang="he-IL"/>
          </a:p>
        </p:txBody>
      </p:sp>
    </p:spTree>
    <p:extLst>
      <p:ext uri="{BB962C8B-B14F-4D97-AF65-F5344CB8AC3E}">
        <p14:creationId xmlns:p14="http://schemas.microsoft.com/office/powerpoint/2010/main" val="147989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1ECFF"/>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6519355-61AB-440C-A946-3FB027E4F63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B633746-8108-429F-8389-1DAB3395EF7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599E314-E05F-4835-B8AE-5CB3083FC6D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6E37D2-A7CB-4008-AFC0-FEFBCB36BF07}" type="datetimeFigureOut">
              <a:rPr lang="he-IL" smtClean="0"/>
              <a:t>י"ג/סיון/תשפ"א</a:t>
            </a:fld>
            <a:endParaRPr lang="he-IL"/>
          </a:p>
        </p:txBody>
      </p:sp>
      <p:sp>
        <p:nvSpPr>
          <p:cNvPr id="5" name="מציין מיקום של כותרת תחתונה 4">
            <a:extLst>
              <a:ext uri="{FF2B5EF4-FFF2-40B4-BE49-F238E27FC236}">
                <a16:creationId xmlns:a16="http://schemas.microsoft.com/office/drawing/2014/main" id="{0898CA98-5E2C-429C-9744-8F9CDA7D6E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5E35A902-64BD-43EA-B99D-74F4EDA40B9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DE8497-B365-4263-B8E8-D7D8A47EF8B2}" type="slidenum">
              <a:rPr lang="he-IL" smtClean="0"/>
              <a:t>‹#›</a:t>
            </a:fld>
            <a:endParaRPr lang="he-IL"/>
          </a:p>
        </p:txBody>
      </p:sp>
    </p:spTree>
    <p:extLst>
      <p:ext uri="{BB962C8B-B14F-4D97-AF65-F5344CB8AC3E}">
        <p14:creationId xmlns:p14="http://schemas.microsoft.com/office/powerpoint/2010/main" val="2734657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ngscientistsisrael.com/projects/mql-khkm-llqvyy-ryy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BCB501B9-C66F-436B-BA87-59C49560D47B}"/>
              </a:ext>
            </a:extLst>
          </p:cNvPr>
          <p:cNvPicPr>
            <a:picLocks noChangeAspect="1"/>
          </p:cNvPicPr>
          <p:nvPr/>
        </p:nvPicPr>
        <p:blipFill>
          <a:blip r:embed="rId2"/>
          <a:stretch>
            <a:fillRect/>
          </a:stretch>
        </p:blipFill>
        <p:spPr>
          <a:xfrm>
            <a:off x="7754109" y="0"/>
            <a:ext cx="4437892" cy="2518611"/>
          </a:xfrm>
          <a:prstGeom prst="rect">
            <a:avLst/>
          </a:prstGeom>
        </p:spPr>
      </p:pic>
      <p:sp>
        <p:nvSpPr>
          <p:cNvPr id="5" name="מלבן 4">
            <a:extLst>
              <a:ext uri="{FF2B5EF4-FFF2-40B4-BE49-F238E27FC236}">
                <a16:creationId xmlns:a16="http://schemas.microsoft.com/office/drawing/2014/main" id="{ED64F21F-7365-44D0-B9B9-69196C45BE7C}"/>
              </a:ext>
            </a:extLst>
          </p:cNvPr>
          <p:cNvSpPr/>
          <p:nvPr/>
        </p:nvSpPr>
        <p:spPr>
          <a:xfrm>
            <a:off x="2005180" y="2357736"/>
            <a:ext cx="4459875" cy="1323439"/>
          </a:xfrm>
          <a:prstGeom prst="rect">
            <a:avLst/>
          </a:prstGeom>
          <a:noFill/>
        </p:spPr>
        <p:txBody>
          <a:bodyPr wrap="none" lIns="91440" tIns="45720" rIns="91440" bIns="45720">
            <a:spAutoFit/>
          </a:bodyPr>
          <a:lstStyle/>
          <a:p>
            <a:pPr algn="ctr"/>
            <a:r>
              <a:rPr lang="en-US" sz="8000" b="1" dirty="0">
                <a:ln w="22225">
                  <a:solidFill>
                    <a:srgbClr val="2190CB"/>
                  </a:solidFill>
                  <a:prstDash val="solid"/>
                </a:ln>
                <a:solidFill>
                  <a:srgbClr val="B9CC18"/>
                </a:solidFill>
                <a:effectLst>
                  <a:glow rad="101600">
                    <a:schemeClr val="accent5">
                      <a:satMod val="175000"/>
                      <a:alpha val="40000"/>
                    </a:schemeClr>
                  </a:glow>
                </a:effectLst>
                <a:latin typeface="Candara" panose="020E0502030303020204" pitchFamily="34" charset="0"/>
              </a:rPr>
              <a:t>Mega Lab</a:t>
            </a:r>
            <a:endParaRPr lang="he-IL" sz="8000" b="1" dirty="0">
              <a:ln w="22225">
                <a:solidFill>
                  <a:srgbClr val="2190CB"/>
                </a:solidFill>
                <a:prstDash val="solid"/>
              </a:ln>
              <a:solidFill>
                <a:srgbClr val="B9CC18"/>
              </a:solidFill>
              <a:effectLst>
                <a:glow rad="101600">
                  <a:schemeClr val="accent5">
                    <a:satMod val="175000"/>
                    <a:alpha val="40000"/>
                  </a:schemeClr>
                </a:glow>
              </a:effectLst>
              <a:latin typeface="Candara" panose="020E0502030303020204" pitchFamily="34" charset="0"/>
            </a:endParaRPr>
          </a:p>
        </p:txBody>
      </p:sp>
    </p:spTree>
    <p:extLst>
      <p:ext uri="{BB962C8B-B14F-4D97-AF65-F5344CB8AC3E}">
        <p14:creationId xmlns:p14="http://schemas.microsoft.com/office/powerpoint/2010/main" val="2187283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BCB501B9-C66F-436B-BA87-59C49560D47B}"/>
              </a:ext>
            </a:extLst>
          </p:cNvPr>
          <p:cNvPicPr>
            <a:picLocks noChangeAspect="1"/>
          </p:cNvPicPr>
          <p:nvPr/>
        </p:nvPicPr>
        <p:blipFill>
          <a:blip r:embed="rId2"/>
          <a:stretch>
            <a:fillRect/>
          </a:stretch>
        </p:blipFill>
        <p:spPr>
          <a:xfrm>
            <a:off x="7754109" y="0"/>
            <a:ext cx="4437892" cy="2518611"/>
          </a:xfrm>
          <a:prstGeom prst="rect">
            <a:avLst/>
          </a:prstGeom>
        </p:spPr>
      </p:pic>
      <p:sp>
        <p:nvSpPr>
          <p:cNvPr id="5" name="מלבן 4">
            <a:extLst>
              <a:ext uri="{FF2B5EF4-FFF2-40B4-BE49-F238E27FC236}">
                <a16:creationId xmlns:a16="http://schemas.microsoft.com/office/drawing/2014/main" id="{ED64F21F-7365-44D0-B9B9-69196C45BE7C}"/>
              </a:ext>
            </a:extLst>
          </p:cNvPr>
          <p:cNvSpPr/>
          <p:nvPr/>
        </p:nvSpPr>
        <p:spPr>
          <a:xfrm>
            <a:off x="2237624" y="2004812"/>
            <a:ext cx="3995003" cy="2862322"/>
          </a:xfrm>
          <a:prstGeom prst="rect">
            <a:avLst/>
          </a:prstGeom>
          <a:noFill/>
        </p:spPr>
        <p:txBody>
          <a:bodyPr wrap="none" lIns="91440" tIns="45720" rIns="91440" bIns="45720">
            <a:spAutoFit/>
          </a:bodyPr>
          <a:lstStyle/>
          <a:p>
            <a:pPr algn="ctr"/>
            <a:r>
              <a:rPr lang="he-IL" sz="6000" b="1" dirty="0">
                <a:ln w="22225">
                  <a:solidFill>
                    <a:srgbClr val="2190CB"/>
                  </a:solidFill>
                  <a:prstDash val="solid"/>
                </a:ln>
                <a:solidFill>
                  <a:srgbClr val="B9CC18"/>
                </a:solidFill>
                <a:effectLst>
                  <a:glow rad="101600">
                    <a:schemeClr val="accent5">
                      <a:satMod val="175000"/>
                      <a:alpha val="40000"/>
                    </a:schemeClr>
                  </a:glow>
                </a:effectLst>
                <a:latin typeface="Candara" panose="020E0502030303020204" pitchFamily="34" charset="0"/>
              </a:rPr>
              <a:t>פרויקטים </a:t>
            </a:r>
          </a:p>
          <a:p>
            <a:pPr algn="ctr"/>
            <a:r>
              <a:rPr lang="he-IL" sz="6000" b="1" dirty="0">
                <a:ln w="22225">
                  <a:solidFill>
                    <a:srgbClr val="2190CB"/>
                  </a:solidFill>
                  <a:prstDash val="solid"/>
                </a:ln>
                <a:solidFill>
                  <a:srgbClr val="B9CC18"/>
                </a:solidFill>
                <a:effectLst>
                  <a:glow rad="101600">
                    <a:schemeClr val="accent5">
                      <a:satMod val="175000"/>
                      <a:alpha val="40000"/>
                    </a:schemeClr>
                  </a:glow>
                </a:effectLst>
                <a:latin typeface="Candara" panose="020E0502030303020204" pitchFamily="34" charset="0"/>
              </a:rPr>
              <a:t>בית </a:t>
            </a:r>
            <a:r>
              <a:rPr lang="he-IL" sz="6000" b="1" dirty="0" err="1">
                <a:ln w="22225">
                  <a:solidFill>
                    <a:srgbClr val="2190CB"/>
                  </a:solidFill>
                  <a:prstDash val="solid"/>
                </a:ln>
                <a:solidFill>
                  <a:srgbClr val="B9CC18"/>
                </a:solidFill>
                <a:effectLst>
                  <a:glow rad="101600">
                    <a:schemeClr val="accent5">
                      <a:satMod val="175000"/>
                      <a:alpha val="40000"/>
                    </a:schemeClr>
                  </a:glow>
                </a:effectLst>
                <a:latin typeface="Candara" panose="020E0502030303020204" pitchFamily="34" charset="0"/>
              </a:rPr>
              <a:t>ספריים</a:t>
            </a:r>
            <a:r>
              <a:rPr lang="he-IL" sz="6000" b="1" dirty="0">
                <a:ln w="22225">
                  <a:solidFill>
                    <a:srgbClr val="2190CB"/>
                  </a:solidFill>
                  <a:prstDash val="solid"/>
                </a:ln>
                <a:solidFill>
                  <a:srgbClr val="B9CC18"/>
                </a:solidFill>
                <a:effectLst>
                  <a:glow rad="101600">
                    <a:schemeClr val="accent5">
                      <a:satMod val="175000"/>
                      <a:alpha val="40000"/>
                    </a:schemeClr>
                  </a:glow>
                </a:effectLst>
                <a:latin typeface="Candara" panose="020E0502030303020204" pitchFamily="34" charset="0"/>
              </a:rPr>
              <a:t> </a:t>
            </a:r>
          </a:p>
          <a:p>
            <a:pPr algn="ctr"/>
            <a:r>
              <a:rPr lang="he-IL" sz="6000" b="1" dirty="0">
                <a:ln w="22225">
                  <a:solidFill>
                    <a:srgbClr val="2190CB"/>
                  </a:solidFill>
                  <a:prstDash val="solid"/>
                </a:ln>
                <a:solidFill>
                  <a:srgbClr val="B9CC18"/>
                </a:solidFill>
                <a:effectLst>
                  <a:glow rad="101600">
                    <a:schemeClr val="accent5">
                      <a:satMod val="175000"/>
                      <a:alpha val="40000"/>
                    </a:schemeClr>
                  </a:glow>
                </a:effectLst>
                <a:latin typeface="Candara" panose="020E0502030303020204" pitchFamily="34" charset="0"/>
              </a:rPr>
              <a:t>לדוגמא</a:t>
            </a:r>
          </a:p>
        </p:txBody>
      </p:sp>
    </p:spTree>
    <p:extLst>
      <p:ext uri="{BB962C8B-B14F-4D97-AF65-F5344CB8AC3E}">
        <p14:creationId xmlns:p14="http://schemas.microsoft.com/office/powerpoint/2010/main" val="3244601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3" name="TextBox 2">
            <a:hlinkClick r:id="rId2"/>
          </p:cNvPr>
          <p:cNvSpPr txBox="1"/>
          <p:nvPr/>
        </p:nvSpPr>
        <p:spPr>
          <a:xfrm>
            <a:off x="511278" y="4925962"/>
            <a:ext cx="3441290" cy="553998"/>
          </a:xfrm>
          <a:prstGeom prst="rect">
            <a:avLst/>
          </a:prstGeom>
          <a:noFill/>
        </p:spPr>
        <p:txBody>
          <a:bodyPr wrap="square" rtlCol="1">
            <a:spAutoFit/>
          </a:bodyPr>
          <a:lstStyle/>
          <a:p>
            <a:pPr algn="ctr"/>
            <a:r>
              <a:rPr lang="he-IL" sz="3000" b="1" dirty="0" smtClean="0">
                <a:solidFill>
                  <a:schemeClr val="accent1">
                    <a:lumMod val="75000"/>
                  </a:schemeClr>
                </a:solidFill>
                <a:effectLst>
                  <a:outerShdw blurRad="38100" dist="38100" dir="2700000" algn="tl">
                    <a:srgbClr val="000000">
                      <a:alpha val="43137"/>
                    </a:srgbClr>
                  </a:outerShdw>
                </a:effectLst>
              </a:rPr>
              <a:t>סרטון תדמית </a:t>
            </a:r>
            <a:endParaRPr lang="he-IL" sz="3000" b="1" dirty="0">
              <a:solidFill>
                <a:schemeClr val="accent1">
                  <a:lumMod val="75000"/>
                </a:schemeClr>
              </a:solidFill>
              <a:effectLst>
                <a:outerShdw blurRad="38100" dist="38100" dir="2700000" algn="tl">
                  <a:srgbClr val="000000">
                    <a:alpha val="43137"/>
                  </a:srgbClr>
                </a:outerShdw>
              </a:effectLst>
            </a:endParaRPr>
          </a:p>
        </p:txBody>
      </p:sp>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1764632" y="408528"/>
            <a:ext cx="9978189" cy="553998"/>
          </a:xfrm>
          <a:prstGeom prst="rect">
            <a:avLst/>
          </a:prstGeom>
          <a:noFill/>
        </p:spPr>
        <p:txBody>
          <a:bodyPr wrap="square" rtlCol="1">
            <a:spAutoFit/>
          </a:bodyPr>
          <a:lstStyle/>
          <a:p>
            <a:r>
              <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מקל נחייה לעיוורים  |  מקצוע מוביל: אלקטרוניקה</a:t>
            </a: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625642" y="1381290"/>
            <a:ext cx="11117179" cy="502830"/>
          </a:xfrm>
          <a:prstGeom prst="rect">
            <a:avLst/>
          </a:prstGeom>
          <a:solidFill>
            <a:schemeClr val="bg1">
              <a:alpha val="70000"/>
            </a:schemeClr>
          </a:solidFill>
        </p:spPr>
        <p:txBody>
          <a:bodyPr wrap="square" rtlCol="1">
            <a:spAutoFit/>
          </a:bodyPr>
          <a:lstStyle/>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תיאור הצורך בקהילה:</a:t>
            </a:r>
            <a:endParaRPr lang="en-US" sz="2000" b="1" dirty="0">
              <a:solidFill>
                <a:schemeClr val="accent1">
                  <a:lumMod val="50000"/>
                </a:schemeClr>
              </a:solidFill>
              <a:latin typeface="Gisha" panose="020B0502040204020203" pitchFamily="34" charset="-79"/>
              <a:cs typeface="Gisha" panose="020B0502040204020203" pitchFamily="34" charset="-79"/>
            </a:endParaRPr>
          </a:p>
        </p:txBody>
      </p:sp>
      <p:sp>
        <p:nvSpPr>
          <p:cNvPr id="10" name="תיבת טקסט 9">
            <a:extLst>
              <a:ext uri="{FF2B5EF4-FFF2-40B4-BE49-F238E27FC236}">
                <a16:creationId xmlns:a16="http://schemas.microsoft.com/office/drawing/2014/main" id="{5893E2D5-C636-44E8-A5E8-B15E44AA45D4}"/>
              </a:ext>
            </a:extLst>
          </p:cNvPr>
          <p:cNvSpPr txBox="1"/>
          <p:nvPr/>
        </p:nvSpPr>
        <p:spPr>
          <a:xfrm>
            <a:off x="3952568" y="2152595"/>
            <a:ext cx="7790252" cy="3836948"/>
          </a:xfrm>
          <a:prstGeom prst="rect">
            <a:avLst/>
          </a:prstGeom>
          <a:solidFill>
            <a:schemeClr val="bg1">
              <a:alpha val="70000"/>
            </a:schemeClr>
          </a:solidFill>
        </p:spPr>
        <p:txBody>
          <a:bodyPr wrap="square" rtlCol="1">
            <a:spAutoFit/>
          </a:bodyPr>
          <a:lstStyle/>
          <a:p>
            <a:pPr marR="701040" algn="ctr"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לקות ראייה מקשה על אנשים לראות כשורה את סביבתם באופן ברור. </a:t>
            </a:r>
          </a:p>
          <a:p>
            <a:pPr marR="701040" algn="ctr"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על מנת להתנייד במרחב הציבורי ולהימנע ממכשולים, לרוב,</a:t>
            </a:r>
          </a:p>
          <a:p>
            <a:pPr marR="701040" algn="ctr"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 ישתמשו לקויי הראיה במקל או כלב נחייה. </a:t>
            </a:r>
          </a:p>
          <a:p>
            <a:pPr marR="701040" algn="ctr"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עם זאת, גם עם השימוש במקל ובכלב נחיה, </a:t>
            </a:r>
          </a:p>
          <a:p>
            <a:pPr marR="701040" algn="ctr"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לקויי הראייה לא תמיד מודעים לגבי מיקומם הגיאוגרפי, </a:t>
            </a:r>
          </a:p>
          <a:p>
            <a:pPr marR="701040" algn="ctr"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ובגלל הקושי להתנייד במרחב חדש הם יצטרכו להיעזר באנשים. </a:t>
            </a:r>
          </a:p>
        </p:txBody>
      </p:sp>
      <p:pic>
        <p:nvPicPr>
          <p:cNvPr id="2" name="תמונה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752" y="2152595"/>
            <a:ext cx="2837343" cy="2670440"/>
          </a:xfrm>
          <a:prstGeom prst="rect">
            <a:avLst/>
          </a:prstGeom>
        </p:spPr>
      </p:pic>
    </p:spTree>
    <p:extLst>
      <p:ext uri="{BB962C8B-B14F-4D97-AF65-F5344CB8AC3E}">
        <p14:creationId xmlns:p14="http://schemas.microsoft.com/office/powerpoint/2010/main" val="1932496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1764632" y="408528"/>
            <a:ext cx="9978189" cy="553998"/>
          </a:xfrm>
          <a:prstGeom prst="rect">
            <a:avLst/>
          </a:prstGeom>
          <a:noFill/>
        </p:spPr>
        <p:txBody>
          <a:bodyPr wrap="square" rtlCol="1">
            <a:spAutoFit/>
          </a:bodyPr>
          <a:lstStyle/>
          <a:p>
            <a:r>
              <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תיאור הפרויקט</a:t>
            </a: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625642" y="1381290"/>
            <a:ext cx="11117179" cy="502830"/>
          </a:xfrm>
          <a:prstGeom prst="rect">
            <a:avLst/>
          </a:prstGeom>
          <a:solidFill>
            <a:schemeClr val="bg1">
              <a:alpha val="70000"/>
            </a:schemeClr>
          </a:solidFill>
        </p:spPr>
        <p:txBody>
          <a:bodyPr wrap="square" rtlCol="1">
            <a:spAutoFit/>
          </a:bodyPr>
          <a:lstStyle/>
          <a:p>
            <a:pPr marR="701040" algn="r"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המערכת שפותחה מסייעת לבעלי לקות ראייה ומקלה בחיי היום יום:</a:t>
            </a:r>
            <a:endParaRPr lang="en-US" sz="2000" b="1" dirty="0">
              <a:solidFill>
                <a:schemeClr val="accent1">
                  <a:lumMod val="50000"/>
                </a:schemeClr>
              </a:solidFill>
              <a:latin typeface="Gisha" panose="020B0502040204020203" pitchFamily="34" charset="-79"/>
              <a:cs typeface="Gisha" panose="020B0502040204020203" pitchFamily="34" charset="-79"/>
            </a:endParaRPr>
          </a:p>
        </p:txBody>
      </p:sp>
      <p:sp>
        <p:nvSpPr>
          <p:cNvPr id="6" name="תיבת טקסט 5">
            <a:extLst>
              <a:ext uri="{FF2B5EF4-FFF2-40B4-BE49-F238E27FC236}">
                <a16:creationId xmlns:a16="http://schemas.microsoft.com/office/drawing/2014/main" id="{65601E3B-15A5-44DF-B794-5AB6217AB751}"/>
              </a:ext>
            </a:extLst>
          </p:cNvPr>
          <p:cNvSpPr txBox="1"/>
          <p:nvPr/>
        </p:nvSpPr>
        <p:spPr>
          <a:xfrm>
            <a:off x="8502315" y="1967331"/>
            <a:ext cx="2534653" cy="646331"/>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התקשרות לאיש קשר בלחיצת כפתור על המקל</a:t>
            </a:r>
          </a:p>
        </p:txBody>
      </p:sp>
      <p:sp>
        <p:nvSpPr>
          <p:cNvPr id="7" name="תיבת טקסט 6">
            <a:extLst>
              <a:ext uri="{FF2B5EF4-FFF2-40B4-BE49-F238E27FC236}">
                <a16:creationId xmlns:a16="http://schemas.microsoft.com/office/drawing/2014/main" id="{8D5B9B56-CEB4-4DEE-AE77-7631064BFE0A}"/>
              </a:ext>
            </a:extLst>
          </p:cNvPr>
          <p:cNvSpPr txBox="1"/>
          <p:nvPr/>
        </p:nvSpPr>
        <p:spPr>
          <a:xfrm>
            <a:off x="3858139" y="1966462"/>
            <a:ext cx="1491915" cy="369332"/>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ציון השעה </a:t>
            </a:r>
          </a:p>
        </p:txBody>
      </p:sp>
      <p:sp>
        <p:nvSpPr>
          <p:cNvPr id="8" name="תיבת טקסט 7">
            <a:extLst>
              <a:ext uri="{FF2B5EF4-FFF2-40B4-BE49-F238E27FC236}">
                <a16:creationId xmlns:a16="http://schemas.microsoft.com/office/drawing/2014/main" id="{A1F7DB09-1CCE-4A84-8C50-F08E0CAC128E}"/>
              </a:ext>
            </a:extLst>
          </p:cNvPr>
          <p:cNvSpPr txBox="1"/>
          <p:nvPr/>
        </p:nvSpPr>
        <p:spPr>
          <a:xfrm>
            <a:off x="1764632" y="1966462"/>
            <a:ext cx="1724551" cy="646331"/>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התראות קוליות מפני מכשולים</a:t>
            </a:r>
          </a:p>
        </p:txBody>
      </p:sp>
      <p:sp>
        <p:nvSpPr>
          <p:cNvPr id="9" name="תיבת טקסט 8">
            <a:extLst>
              <a:ext uri="{FF2B5EF4-FFF2-40B4-BE49-F238E27FC236}">
                <a16:creationId xmlns:a16="http://schemas.microsoft.com/office/drawing/2014/main" id="{D02C2FFE-9CC0-4F9D-87D5-6767A1AB34B5}"/>
              </a:ext>
            </a:extLst>
          </p:cNvPr>
          <p:cNvSpPr txBox="1"/>
          <p:nvPr/>
        </p:nvSpPr>
        <p:spPr>
          <a:xfrm>
            <a:off x="5719010" y="1966462"/>
            <a:ext cx="2414349" cy="646331"/>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מתן מידע על מיקומם הגיאוגרפי (עיר וכתובת)</a:t>
            </a:r>
          </a:p>
        </p:txBody>
      </p:sp>
      <p:sp>
        <p:nvSpPr>
          <p:cNvPr id="10" name="תיבת טקסט 9">
            <a:extLst>
              <a:ext uri="{FF2B5EF4-FFF2-40B4-BE49-F238E27FC236}">
                <a16:creationId xmlns:a16="http://schemas.microsoft.com/office/drawing/2014/main" id="{5893E2D5-C636-44E8-A5E8-B15E44AA45D4}"/>
              </a:ext>
            </a:extLst>
          </p:cNvPr>
          <p:cNvSpPr txBox="1"/>
          <p:nvPr/>
        </p:nvSpPr>
        <p:spPr>
          <a:xfrm>
            <a:off x="2320413" y="2695135"/>
            <a:ext cx="9422408" cy="3529171"/>
          </a:xfrm>
          <a:prstGeom prst="rect">
            <a:avLst/>
          </a:prstGeom>
          <a:solidFill>
            <a:schemeClr val="bg1">
              <a:alpha val="70000"/>
            </a:schemeClr>
          </a:solidFill>
        </p:spPr>
        <p:txBody>
          <a:bodyPr wrap="square" rtlCol="1">
            <a:spAutoFit/>
          </a:bodyPr>
          <a:lstStyle/>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המערכת פועלת דרך שמע הטלפון או האוזניות ושלט. כשלקויי הראיה ילחץ על השלט, הרמקול הקיים במקל יצפצף וכך יהיה ניתן למצוא אותו בקלות. </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המערכת מונגשת ללקויי הראייה על ידי בנייתה בתוך מקל הנחייה, והיא פועלת בעזרת שימוש בחיישנים. נתוני ה-</a:t>
            </a:r>
            <a:r>
              <a:rPr lang="en-US" sz="2000" b="1" dirty="0">
                <a:solidFill>
                  <a:schemeClr val="accent1">
                    <a:lumMod val="50000"/>
                  </a:schemeClr>
                </a:solidFill>
                <a:latin typeface="Gisha" panose="020B0502040204020203" pitchFamily="34" charset="-79"/>
                <a:cs typeface="Gisha" panose="020B0502040204020203" pitchFamily="34" charset="-79"/>
              </a:rPr>
              <a:t>GPS </a:t>
            </a:r>
            <a:r>
              <a:rPr lang="he-IL" sz="2000" b="1" dirty="0">
                <a:solidFill>
                  <a:schemeClr val="accent1">
                    <a:lumMod val="50000"/>
                  </a:schemeClr>
                </a:solidFill>
                <a:latin typeface="Gisha" panose="020B0502040204020203" pitchFamily="34" charset="-79"/>
                <a:cs typeface="Gisha" panose="020B0502040204020203" pitchFamily="34" charset="-79"/>
              </a:rPr>
              <a:t> מהטלפון מועברים לשרת רחוק </a:t>
            </a:r>
            <a:r>
              <a:rPr lang="en-US" sz="2000" b="1" dirty="0" smtClean="0">
                <a:solidFill>
                  <a:schemeClr val="accent1">
                    <a:lumMod val="50000"/>
                  </a:schemeClr>
                </a:solidFill>
                <a:latin typeface="Gisha" panose="020B0502040204020203" pitchFamily="34" charset="-79"/>
                <a:cs typeface="Gisha" panose="020B0502040204020203" pitchFamily="34" charset="-79"/>
              </a:rPr>
              <a:t/>
            </a:r>
            <a:br>
              <a:rPr lang="en-US" sz="2000" b="1" dirty="0" smtClean="0">
                <a:solidFill>
                  <a:schemeClr val="accent1">
                    <a:lumMod val="50000"/>
                  </a:schemeClr>
                </a:solidFill>
                <a:latin typeface="Gisha" panose="020B0502040204020203" pitchFamily="34" charset="-79"/>
                <a:cs typeface="Gisha" panose="020B0502040204020203" pitchFamily="34" charset="-79"/>
              </a:rPr>
            </a:br>
            <a:r>
              <a:rPr lang="he-IL" sz="2000" b="1" dirty="0" smtClean="0">
                <a:solidFill>
                  <a:schemeClr val="accent1">
                    <a:lumMod val="50000"/>
                  </a:schemeClr>
                </a:solidFill>
                <a:latin typeface="Gisha" panose="020B0502040204020203" pitchFamily="34" charset="-79"/>
                <a:cs typeface="Gisha" panose="020B0502040204020203" pitchFamily="34" charset="-79"/>
              </a:rPr>
              <a:t>(</a:t>
            </a:r>
            <a:r>
              <a:rPr lang="he-IL" sz="2000" b="1" dirty="0">
                <a:solidFill>
                  <a:schemeClr val="accent1">
                    <a:lumMod val="50000"/>
                  </a:schemeClr>
                </a:solidFill>
                <a:latin typeface="Gisha" panose="020B0502040204020203" pitchFamily="34" charset="-79"/>
                <a:cs typeface="Gisha" panose="020B0502040204020203" pitchFamily="34" charset="-79"/>
              </a:rPr>
              <a:t>המידע נמצא בענן דרך גוגל (</a:t>
            </a:r>
            <a:r>
              <a:rPr lang="en-US" sz="2000" b="1" dirty="0">
                <a:solidFill>
                  <a:schemeClr val="accent1">
                    <a:lumMod val="50000"/>
                  </a:schemeClr>
                </a:solidFill>
                <a:latin typeface="Gisha" panose="020B0502040204020203" pitchFamily="34" charset="-79"/>
                <a:cs typeface="Gisha" panose="020B0502040204020203" pitchFamily="34" charset="-79"/>
              </a:rPr>
              <a:t>API</a:t>
            </a:r>
            <a:r>
              <a:rPr lang="he-IL" sz="2000" b="1" dirty="0">
                <a:solidFill>
                  <a:schemeClr val="accent1">
                    <a:lumMod val="50000"/>
                  </a:schemeClr>
                </a:solidFill>
                <a:latin typeface="Gisha" panose="020B0502040204020203" pitchFamily="34" charset="-79"/>
                <a:cs typeface="Gisha" panose="020B0502040204020203" pitchFamily="34" charset="-79"/>
              </a:rPr>
              <a:t>) ולאחר מכן מאוחזרת הכתובת למשתמש). </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המקל מאפשר ללקויי ראייה להיות עצמאיים יותר ולהתנייד במרחב לא מוכר,</a:t>
            </a:r>
            <a:r>
              <a:rPr lang="en-US" sz="2000" b="1" dirty="0">
                <a:solidFill>
                  <a:schemeClr val="accent1">
                    <a:lumMod val="50000"/>
                  </a:schemeClr>
                </a:solidFill>
                <a:latin typeface="Gisha" panose="020B0502040204020203" pitchFamily="34" charset="-79"/>
                <a:cs typeface="Gisha" panose="020B0502040204020203" pitchFamily="34" charset="-79"/>
              </a:rPr>
              <a:t/>
            </a:r>
            <a:br>
              <a:rPr lang="en-US" sz="2000" b="1" dirty="0">
                <a:solidFill>
                  <a:schemeClr val="accent1">
                    <a:lumMod val="50000"/>
                  </a:schemeClr>
                </a:solidFill>
                <a:latin typeface="Gisha" panose="020B0502040204020203" pitchFamily="34" charset="-79"/>
                <a:cs typeface="Gisha" panose="020B0502040204020203" pitchFamily="34" charset="-79"/>
              </a:rPr>
            </a:br>
            <a:r>
              <a:rPr lang="he-IL" sz="2000" b="1" dirty="0">
                <a:solidFill>
                  <a:schemeClr val="accent1">
                    <a:lumMod val="50000"/>
                  </a:schemeClr>
                </a:solidFill>
                <a:latin typeface="Gisha" panose="020B0502040204020203" pitchFamily="34" charset="-79"/>
                <a:cs typeface="Gisha" panose="020B0502040204020203" pitchFamily="34" charset="-79"/>
              </a:rPr>
              <a:t> דבר שלא התאפשר להם עם המערכות הקיימות.</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42" y="3298723"/>
            <a:ext cx="2277997" cy="2015424"/>
          </a:xfrm>
          <a:prstGeom prst="rect">
            <a:avLst/>
          </a:prstGeom>
        </p:spPr>
      </p:pic>
    </p:spTree>
    <p:extLst>
      <p:ext uri="{BB962C8B-B14F-4D97-AF65-F5344CB8AC3E}">
        <p14:creationId xmlns:p14="http://schemas.microsoft.com/office/powerpoint/2010/main" val="1283475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8133348" y="408528"/>
            <a:ext cx="3609474" cy="553998"/>
          </a:xfrm>
          <a:prstGeom prst="rect">
            <a:avLst/>
          </a:prstGeom>
          <a:noFill/>
        </p:spPr>
        <p:txBody>
          <a:bodyPr wrap="square" rtlCol="1">
            <a:spAutoFit/>
          </a:bodyPr>
          <a:lstStyle/>
          <a:p>
            <a:r>
              <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צעדים פדגוגיים</a:t>
            </a: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625642" y="1381290"/>
            <a:ext cx="11117179" cy="3118931"/>
          </a:xfrm>
          <a:prstGeom prst="rect">
            <a:avLst/>
          </a:prstGeom>
          <a:solidFill>
            <a:schemeClr val="bg1">
              <a:alpha val="70000"/>
            </a:schemeClr>
          </a:solidFill>
        </p:spPr>
        <p:txBody>
          <a:bodyPr wrap="square" rtlCol="1">
            <a:spAutoFit/>
          </a:bodyPr>
          <a:lstStyle/>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1. חשיפה לידע מקצועי בשיעורי אלקטרוניקה.</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2. בחירת נושא הפרויקט – סיעור מוחות בהנחיית המורה המובילה שהובילה לבחירה של </a:t>
            </a:r>
            <a:r>
              <a:rPr lang="en-US"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a:r>
            <a:br>
              <a:rPr lang="en-US"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b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התלמידים להתמקד בציבור לקויי הראיה.</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3. חיבור </a:t>
            </a:r>
            <a:r>
              <a:rPr lang="he-IL" sz="2000" b="1" dirty="0" err="1">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למנטור</a:t>
            </a: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חיצוני המתמחה באלקטרוניקה וחשיפה לידע התיאורטי והמעשי שלו </a:t>
            </a:r>
            <a:r>
              <a:rPr lang="en-US"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a:r>
            <a:br>
              <a:rPr lang="en-US"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b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כמומחה מהחוץ.</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4. מערך שיעורים תיאורטי ויישומי בבניית תכנית עבודה:</a:t>
            </a:r>
          </a:p>
        </p:txBody>
      </p:sp>
      <p:sp>
        <p:nvSpPr>
          <p:cNvPr id="6" name="תיבת טקסט 5">
            <a:extLst>
              <a:ext uri="{FF2B5EF4-FFF2-40B4-BE49-F238E27FC236}">
                <a16:creationId xmlns:a16="http://schemas.microsoft.com/office/drawing/2014/main" id="{FC12C7A2-B4EF-4FAB-8747-12751B4A204F}"/>
              </a:ext>
            </a:extLst>
          </p:cNvPr>
          <p:cNvSpPr txBox="1"/>
          <p:nvPr/>
        </p:nvSpPr>
        <p:spPr>
          <a:xfrm>
            <a:off x="9771683" y="4654959"/>
            <a:ext cx="1491915" cy="646331"/>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תכנון הפרויקט</a:t>
            </a:r>
          </a:p>
        </p:txBody>
      </p:sp>
      <p:sp>
        <p:nvSpPr>
          <p:cNvPr id="7" name="תיבת טקסט 6">
            <a:extLst>
              <a:ext uri="{FF2B5EF4-FFF2-40B4-BE49-F238E27FC236}">
                <a16:creationId xmlns:a16="http://schemas.microsoft.com/office/drawing/2014/main" id="{2208E6CF-6E73-4B97-AD2D-9AEADDD77B46}"/>
              </a:ext>
            </a:extLst>
          </p:cNvPr>
          <p:cNvSpPr txBox="1"/>
          <p:nvPr/>
        </p:nvSpPr>
        <p:spPr>
          <a:xfrm>
            <a:off x="6218340" y="4641665"/>
            <a:ext cx="1491915" cy="1200329"/>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תיעוד ההתקדמות האישית והקבוצתית</a:t>
            </a:r>
          </a:p>
        </p:txBody>
      </p:sp>
      <p:sp>
        <p:nvSpPr>
          <p:cNvPr id="8" name="תיבת טקסט 7">
            <a:extLst>
              <a:ext uri="{FF2B5EF4-FFF2-40B4-BE49-F238E27FC236}">
                <a16:creationId xmlns:a16="http://schemas.microsoft.com/office/drawing/2014/main" id="{59161DCD-DD3F-4370-A383-C2B3A5E66BA5}"/>
              </a:ext>
            </a:extLst>
          </p:cNvPr>
          <p:cNvSpPr txBox="1"/>
          <p:nvPr/>
        </p:nvSpPr>
        <p:spPr>
          <a:xfrm>
            <a:off x="4555971" y="4655257"/>
            <a:ext cx="1491915" cy="646331"/>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בניית המודל המעשי</a:t>
            </a:r>
          </a:p>
        </p:txBody>
      </p:sp>
      <p:sp>
        <p:nvSpPr>
          <p:cNvPr id="9" name="תיבת טקסט 8">
            <a:extLst>
              <a:ext uri="{FF2B5EF4-FFF2-40B4-BE49-F238E27FC236}">
                <a16:creationId xmlns:a16="http://schemas.microsoft.com/office/drawing/2014/main" id="{C619F70D-ED6B-42F6-A303-2296E7C2E5BB}"/>
              </a:ext>
            </a:extLst>
          </p:cNvPr>
          <p:cNvSpPr txBox="1"/>
          <p:nvPr/>
        </p:nvSpPr>
        <p:spPr>
          <a:xfrm>
            <a:off x="7880709" y="4641664"/>
            <a:ext cx="1720520" cy="923330"/>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חלוקת המשימות ותחומי אחריות לכל תלמיד</a:t>
            </a:r>
          </a:p>
        </p:txBody>
      </p:sp>
      <p:sp>
        <p:nvSpPr>
          <p:cNvPr id="10" name="תיבת טקסט 9">
            <a:extLst>
              <a:ext uri="{FF2B5EF4-FFF2-40B4-BE49-F238E27FC236}">
                <a16:creationId xmlns:a16="http://schemas.microsoft.com/office/drawing/2014/main" id="{E1511F79-B1DF-4F3D-ABF9-8E2CA67B74DA}"/>
              </a:ext>
            </a:extLst>
          </p:cNvPr>
          <p:cNvSpPr txBox="1"/>
          <p:nvPr/>
        </p:nvSpPr>
        <p:spPr>
          <a:xfrm>
            <a:off x="2893602" y="4641664"/>
            <a:ext cx="1491915" cy="1200329"/>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בדיקה מדגמית של המודל לבקרת התקינות</a:t>
            </a:r>
          </a:p>
        </p:txBody>
      </p:sp>
      <p:sp>
        <p:nvSpPr>
          <p:cNvPr id="11" name="תיבת טקסט 10">
            <a:extLst>
              <a:ext uri="{FF2B5EF4-FFF2-40B4-BE49-F238E27FC236}">
                <a16:creationId xmlns:a16="http://schemas.microsoft.com/office/drawing/2014/main" id="{687BF8F1-AB63-401B-821E-BE773CA20AB2}"/>
              </a:ext>
            </a:extLst>
          </p:cNvPr>
          <p:cNvSpPr txBox="1"/>
          <p:nvPr/>
        </p:nvSpPr>
        <p:spPr>
          <a:xfrm>
            <a:off x="1231233" y="4654959"/>
            <a:ext cx="1491915" cy="1200329"/>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כתיבת ספר פרויקט לתיעוד העבודה</a:t>
            </a:r>
          </a:p>
        </p:txBody>
      </p:sp>
      <p:pic>
        <p:nvPicPr>
          <p:cNvPr id="12" name="Picture 2" descr="Cog Gear Wheel - Free vector graphic on Pixabay">
            <a:extLst>
              <a:ext uri="{FF2B5EF4-FFF2-40B4-BE49-F238E27FC236}">
                <a16:creationId xmlns:a16="http://schemas.microsoft.com/office/drawing/2014/main" id="{9ADA4F56-467B-48C7-94BA-48A13A60867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4321167" y="5103329"/>
            <a:ext cx="526365" cy="5270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og Gear Wheel - Free vector graphic on Pixabay">
            <a:extLst>
              <a:ext uri="{FF2B5EF4-FFF2-40B4-BE49-F238E27FC236}">
                <a16:creationId xmlns:a16="http://schemas.microsoft.com/office/drawing/2014/main" id="{60F8D7CA-4F85-473A-AC65-ED3683EDC37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5774160" y="5138165"/>
            <a:ext cx="526365" cy="5270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og Gear Wheel - Free vector graphic on Pixabay">
            <a:extLst>
              <a:ext uri="{FF2B5EF4-FFF2-40B4-BE49-F238E27FC236}">
                <a16:creationId xmlns:a16="http://schemas.microsoft.com/office/drawing/2014/main" id="{24101187-24C2-484E-96A3-F9045F4E5F3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7606983" y="5456341"/>
            <a:ext cx="526365" cy="5270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og Gear Wheel - Free vector graphic on Pixabay">
            <a:extLst>
              <a:ext uri="{FF2B5EF4-FFF2-40B4-BE49-F238E27FC236}">
                <a16:creationId xmlns:a16="http://schemas.microsoft.com/office/drawing/2014/main" id="{0B306F61-E154-43AE-B6D7-14652F47BD8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9423274" y="5213161"/>
            <a:ext cx="526365" cy="5270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og Gear Wheel - Free vector graphic on Pixabay">
            <a:extLst>
              <a:ext uri="{FF2B5EF4-FFF2-40B4-BE49-F238E27FC236}">
                <a16:creationId xmlns:a16="http://schemas.microsoft.com/office/drawing/2014/main" id="{27A07A66-9E7D-4BC4-A50C-0E0CC0467F1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2518406" y="5564994"/>
            <a:ext cx="526365" cy="52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023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8534400" y="408528"/>
            <a:ext cx="3208421" cy="553998"/>
          </a:xfrm>
          <a:prstGeom prst="rect">
            <a:avLst/>
          </a:prstGeom>
          <a:noFill/>
        </p:spPr>
        <p:txBody>
          <a:bodyPr wrap="square" rtlCol="1">
            <a:spAutoFit/>
          </a:bodyPr>
          <a:lstStyle/>
          <a:p>
            <a:r>
              <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צעדים פדגוגיים</a:t>
            </a: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625642" y="1381290"/>
            <a:ext cx="11117179" cy="1067087"/>
          </a:xfrm>
          <a:prstGeom prst="rect">
            <a:avLst/>
          </a:prstGeom>
          <a:solidFill>
            <a:schemeClr val="bg1">
              <a:alpha val="70000"/>
            </a:schemeClr>
          </a:solidFill>
        </p:spPr>
        <p:txBody>
          <a:bodyPr wrap="square" rtlCol="1">
            <a:spAutoFit/>
          </a:bodyPr>
          <a:lstStyle/>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5.  הנחית התלמידים בניתוח הנתונים והסקת מסקנות.</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6. השתתפות בתחרות מטעם רשת עמל: "מדענים ומפתחים צעירים בישראל".</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6631" y="2732876"/>
            <a:ext cx="7315200" cy="3291840"/>
          </a:xfrm>
          <a:prstGeom prst="rect">
            <a:avLst/>
          </a:prstGeom>
        </p:spPr>
      </p:pic>
    </p:spTree>
    <p:extLst>
      <p:ext uri="{BB962C8B-B14F-4D97-AF65-F5344CB8AC3E}">
        <p14:creationId xmlns:p14="http://schemas.microsoft.com/office/powerpoint/2010/main" val="1440699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8181474" y="408528"/>
            <a:ext cx="3561347" cy="553998"/>
          </a:xfrm>
          <a:prstGeom prst="rect">
            <a:avLst/>
          </a:prstGeom>
          <a:noFill/>
        </p:spPr>
        <p:txBody>
          <a:bodyPr wrap="square" rtlCol="1">
            <a:spAutoFit/>
          </a:bodyPr>
          <a:lstStyle/>
          <a:p>
            <a:r>
              <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דרך פעולה ארגונית</a:t>
            </a: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625642" y="1381290"/>
            <a:ext cx="11117179" cy="4247445"/>
          </a:xfrm>
          <a:prstGeom prst="rect">
            <a:avLst/>
          </a:prstGeom>
          <a:solidFill>
            <a:schemeClr val="bg1">
              <a:alpha val="70000"/>
            </a:schemeClr>
          </a:solidFill>
        </p:spPr>
        <p:txBody>
          <a:bodyPr wrap="square" rtlCol="1">
            <a:spAutoFit/>
          </a:bodyPr>
          <a:lstStyle/>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1. בחירת הצוות המוביל: קולט מזמר-טוב, מורה ומנחת פרויקטים במגמת אלקטרוניקה. </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2. גיוס מורי המגמה ומנטור חיצוני לטובת ייעוץ לתלמידים בבניית הפרויקט.</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3. בניית תכנית עבודה הכוללת קריטריונים, מטרות ויעדים.</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4. תיאום צפיות עם התלמידים הכולל תכנון לוח זמנים לביצוע הפרויקט ופגישות הדרכה, תוך </a:t>
            </a:r>
            <a:r>
              <a:rPr lang="en-US"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a:r>
            <a:br>
              <a:rPr lang="en-US"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b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מתן דגש לגבי העבודה האישית והאחריות העצמית.</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5. ביצוע חקר שוק בקהילת העיוורים ודיוק צרכי הנגישות שלהם. </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6. הקצאה ותכנון משאבים לכל שלב בפרויקט בישיבה משותפת של המורה המלווה, </a:t>
            </a:r>
            <a:r>
              <a:rPr lang="en-US"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a:r>
            <a:br>
              <a:rPr lang="en-US"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b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רכז המגמה ומנהלת בית הספר.</a:t>
            </a:r>
          </a:p>
        </p:txBody>
      </p:sp>
    </p:spTree>
    <p:extLst>
      <p:ext uri="{BB962C8B-B14F-4D97-AF65-F5344CB8AC3E}">
        <p14:creationId xmlns:p14="http://schemas.microsoft.com/office/powerpoint/2010/main" val="2156036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8181474" y="408528"/>
            <a:ext cx="3561347" cy="553998"/>
          </a:xfrm>
          <a:prstGeom prst="rect">
            <a:avLst/>
          </a:prstGeom>
          <a:noFill/>
        </p:spPr>
        <p:txBody>
          <a:bodyPr wrap="square" rtlCol="1">
            <a:spAutoFit/>
          </a:bodyPr>
          <a:lstStyle/>
          <a:p>
            <a:r>
              <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דרך פעולה ארגונית</a:t>
            </a: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3224981" y="1381290"/>
            <a:ext cx="8517840" cy="4657685"/>
          </a:xfrm>
          <a:prstGeom prst="rect">
            <a:avLst/>
          </a:prstGeom>
          <a:solidFill>
            <a:schemeClr val="bg1">
              <a:alpha val="70000"/>
            </a:schemeClr>
          </a:solidFill>
        </p:spPr>
        <p:txBody>
          <a:bodyPr wrap="square" rtlCol="1">
            <a:spAutoFit/>
          </a:bodyPr>
          <a:lstStyle/>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7. חלוקת משימות ותחומי אחריות לכל </a:t>
            </a:r>
            <a:r>
              <a:rPr lang="he-IL"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תלמיד.</a:t>
            </a:r>
            <a:endPar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endParaRPr>
          </a:p>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8. עבודה על הפרויקט בשעות קבועות במערכת במסגרת שעות </a:t>
            </a:r>
            <a:r>
              <a:rPr lang="en-US"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a:r>
            <a:br>
              <a:rPr lang="en-US"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br>
            <a:r>
              <a:rPr lang="he-IL"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מעבדה </a:t>
            </a: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במגמת אלקטרוניקה.</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9. מעקב אחרי התקדמות הקמת הפרויקט ובניית תהליך הערכה </a:t>
            </a:r>
            <a:r>
              <a:rPr lang="en-US"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a:r>
            <a:br>
              <a:rPr lang="en-US"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br>
            <a:r>
              <a:rPr lang="he-IL"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ושיפור </a:t>
            </a: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ביצועים – </a:t>
            </a:r>
            <a:r>
              <a:rPr lang="he-IL"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קביעת </a:t>
            </a: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זמנים והתאמת הפרויקט לתלמידים.</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10. הנחיה פרטנית על ידי המורה המלווה, צוות המקצוע </a:t>
            </a:r>
            <a:r>
              <a:rPr lang="he-IL" sz="2000" b="1" dirty="0" err="1">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והמנטור</a:t>
            </a: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a:t>
            </a:r>
            <a:r>
              <a:rPr lang="en-US"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a:r>
            <a:br>
              <a:rPr lang="en-US"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br>
            <a:r>
              <a:rPr lang="he-IL"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לפי </a:t>
            </a: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הצורך.</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11. השתתפות בתחרות מטעם רשת עמל: </a:t>
            </a:r>
            <a:r>
              <a:rPr lang="en-US"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a:r>
            <a:br>
              <a:rPr lang="en-US"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br>
            <a:r>
              <a:rPr lang="he-IL"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a:t>
            </a: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מדענים ומפתחים צעירים בישראל".</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53" y="2245595"/>
            <a:ext cx="2867025" cy="3133725"/>
          </a:xfrm>
          <a:prstGeom prst="rect">
            <a:avLst/>
          </a:prstGeom>
        </p:spPr>
      </p:pic>
    </p:spTree>
    <p:extLst>
      <p:ext uri="{BB962C8B-B14F-4D97-AF65-F5344CB8AC3E}">
        <p14:creationId xmlns:p14="http://schemas.microsoft.com/office/powerpoint/2010/main" val="3457602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8181474" y="408528"/>
            <a:ext cx="3561347" cy="553998"/>
          </a:xfrm>
          <a:prstGeom prst="rect">
            <a:avLst/>
          </a:prstGeom>
          <a:noFill/>
        </p:spPr>
        <p:txBody>
          <a:bodyPr wrap="square" rtlCol="1">
            <a:spAutoFit/>
          </a:bodyPr>
          <a:lstStyle/>
          <a:p>
            <a:r>
              <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מסקנות</a:t>
            </a: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625642" y="1381290"/>
            <a:ext cx="11117179" cy="4503925"/>
          </a:xfrm>
          <a:prstGeom prst="rect">
            <a:avLst/>
          </a:prstGeom>
          <a:solidFill>
            <a:schemeClr val="bg1">
              <a:alpha val="70000"/>
            </a:schemeClr>
          </a:solidFill>
        </p:spPr>
        <p:txBody>
          <a:bodyPr wrap="square" rtlCol="1">
            <a:spAutoFit/>
          </a:bodyPr>
          <a:lstStyle/>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1. יש לחשוף במידה רבה יותר את התלמידים לנושא של "תיקון עולם", לפני תחילת הפרויקט, </a:t>
            </a:r>
            <a:r>
              <a:rPr lang="en-US"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a:r>
            <a:br>
              <a:rPr lang="en-US"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b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תוך הדגשת מאפייני וצרכי קהילות שונות בחברה במציאות משתנה, הקדשת משאבים </a:t>
            </a:r>
            <a:r>
              <a:rPr lang="en-US"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a:r>
            <a:br>
              <a:rPr lang="en-US"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b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גדולים יותר וזמן רב יותר לנושא באמצעות סדנאות, הרצאות וסיורים.</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2. יש לאפשר לתלמידים לבחור באופן עצמאי את הנושא של הפרויקט כדי ליצור הנעה פנימית. 3. יש לקיים חקר שוק מקיף לגבי הצרכים של החברה כדי לתכנן את הפרויקט בצורה המיטבית.</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4. יש לקבוע היקף מתאים לפרויקט תוך התחשבות בזמן, משאבים כלכליים וגורמים נוספים על </a:t>
            </a:r>
            <a:r>
              <a:rPr lang="en-US"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a:r>
            <a:br>
              <a:rPr lang="en-US"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b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מנת שהפרויקט יגיע לסיום.</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5. יש לנסות לשלב את נושא הפרויקט עם תחומי דעת נוספים, כמו מקצועות מדעיים אחרים, </a:t>
            </a:r>
            <a:r>
              <a:rPr lang="en-US"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a:r>
            <a:br>
              <a:rPr lang="en-US"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b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סוציולוגיה, אזרחות ותקשורת.</a:t>
            </a:r>
          </a:p>
        </p:txBody>
      </p:sp>
    </p:spTree>
    <p:extLst>
      <p:ext uri="{BB962C8B-B14F-4D97-AF65-F5344CB8AC3E}">
        <p14:creationId xmlns:p14="http://schemas.microsoft.com/office/powerpoint/2010/main" val="1240458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1764632" y="408528"/>
            <a:ext cx="9978189" cy="553998"/>
          </a:xfrm>
          <a:prstGeom prst="rect">
            <a:avLst/>
          </a:prstGeom>
          <a:noFill/>
        </p:spPr>
        <p:txBody>
          <a:bodyPr wrap="square" rtlCol="1">
            <a:spAutoFit/>
          </a:bodyPr>
          <a:lstStyle/>
          <a:p>
            <a:r>
              <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יצירת גלאי שקר*  |  מקצוע מוביל: הנדסת תוכנה</a:t>
            </a: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625642" y="1381290"/>
            <a:ext cx="11117179" cy="502830"/>
          </a:xfrm>
          <a:prstGeom prst="rect">
            <a:avLst/>
          </a:prstGeom>
          <a:solidFill>
            <a:schemeClr val="bg1">
              <a:alpha val="70000"/>
            </a:schemeClr>
          </a:solidFill>
        </p:spPr>
        <p:txBody>
          <a:bodyPr wrap="square" rtlCol="1">
            <a:spAutoFit/>
          </a:bodyPr>
          <a:lstStyle/>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תיאור הצורך בקהילה:</a:t>
            </a:r>
            <a:endParaRPr lang="en-US" sz="2000" b="1" dirty="0">
              <a:solidFill>
                <a:schemeClr val="accent1">
                  <a:lumMod val="50000"/>
                </a:schemeClr>
              </a:solidFill>
              <a:latin typeface="Gisha" panose="020B0502040204020203" pitchFamily="34" charset="-79"/>
              <a:cs typeface="Gisha" panose="020B0502040204020203" pitchFamily="34" charset="-79"/>
            </a:endParaRPr>
          </a:p>
        </p:txBody>
      </p:sp>
      <p:sp>
        <p:nvSpPr>
          <p:cNvPr id="10" name="תיבת טקסט 9">
            <a:extLst>
              <a:ext uri="{FF2B5EF4-FFF2-40B4-BE49-F238E27FC236}">
                <a16:creationId xmlns:a16="http://schemas.microsoft.com/office/drawing/2014/main" id="{5893E2D5-C636-44E8-A5E8-B15E44AA45D4}"/>
              </a:ext>
            </a:extLst>
          </p:cNvPr>
          <p:cNvSpPr txBox="1"/>
          <p:nvPr/>
        </p:nvSpPr>
        <p:spPr>
          <a:xfrm>
            <a:off x="625641" y="2162727"/>
            <a:ext cx="11117179" cy="3580596"/>
          </a:xfrm>
          <a:prstGeom prst="rect">
            <a:avLst/>
          </a:prstGeom>
          <a:solidFill>
            <a:schemeClr val="bg1">
              <a:alpha val="70000"/>
            </a:schemeClr>
          </a:solidFill>
        </p:spPr>
        <p:txBody>
          <a:bodyPr wrap="square" rtlCol="1">
            <a:spAutoFit/>
          </a:bodyPr>
          <a:lstStyle/>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לגילוי מעשים לא חוקיים או לא מוסריים, מקובל להשתמש במכונת פוליגרף. </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עם זאת, העלות של מכונה כזו היא גבוהה מאד והשימוש בה, שמסתמך על מדדים כמו הזעה ופעימות לב, לא זמין, מורכב לתפעול ומסורבל.</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מנתונים אלו עלה הצורך ליצור מודל לזיהוי מהימנות פשוט יותר לתפעול, זמין וזול.</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יש לציין שתחום ה-</a:t>
            </a:r>
            <a:r>
              <a:rPr lang="en-US" sz="2000" b="1" dirty="0">
                <a:solidFill>
                  <a:schemeClr val="accent1">
                    <a:lumMod val="50000"/>
                  </a:schemeClr>
                </a:solidFill>
                <a:latin typeface="Gisha" panose="020B0502040204020203" pitchFamily="34" charset="-79"/>
                <a:cs typeface="Gisha" panose="020B0502040204020203" pitchFamily="34" charset="-79"/>
              </a:rPr>
              <a:t>AI  </a:t>
            </a:r>
            <a:r>
              <a:rPr lang="he-IL" sz="2000" b="1" dirty="0">
                <a:solidFill>
                  <a:schemeClr val="accent1">
                    <a:lumMod val="50000"/>
                  </a:schemeClr>
                </a:solidFill>
                <a:latin typeface="Gisha" panose="020B0502040204020203" pitchFamily="34" charset="-79"/>
                <a:cs typeface="Gisha" panose="020B0502040204020203" pitchFamily="34" charset="-79"/>
              </a:rPr>
              <a:t>נמצא בשיאו וצוות המקצוע מבקש להראות לתלמידים, שמעבר לאתגר האינטלקטואלי שהם חווים במסגרת לימודיהם, הם אף מקבלים כלים מתקדמים המאפשרים להם לפתח פיתוחים שעד עתה היו נחלת תעשיית ההייטק בלבד.</a:t>
            </a:r>
          </a:p>
        </p:txBody>
      </p:sp>
      <p:sp>
        <p:nvSpPr>
          <p:cNvPr id="11" name="תיבת טקסט 10">
            <a:extLst>
              <a:ext uri="{FF2B5EF4-FFF2-40B4-BE49-F238E27FC236}">
                <a16:creationId xmlns:a16="http://schemas.microsoft.com/office/drawing/2014/main" id="{BF0143E0-BB8B-4817-830C-65AC4312714C}"/>
              </a:ext>
            </a:extLst>
          </p:cNvPr>
          <p:cNvSpPr txBox="1"/>
          <p:nvPr/>
        </p:nvSpPr>
        <p:spPr>
          <a:xfrm>
            <a:off x="9665369" y="6298485"/>
            <a:ext cx="2077452" cy="369332"/>
          </a:xfrm>
          <a:prstGeom prst="rect">
            <a:avLst/>
          </a:prstGeom>
          <a:solidFill>
            <a:schemeClr val="bg1">
              <a:alpha val="80000"/>
            </a:schemeClr>
          </a:solidFill>
          <a:effectLst>
            <a:softEdge rad="38100"/>
          </a:effectLst>
        </p:spPr>
        <p:txBody>
          <a:bodyPr wrap="square" rtlCol="1">
            <a:spAutoFit/>
          </a:bodyPr>
          <a:lstStyle/>
          <a:p>
            <a:r>
              <a:rPr lang="he-IL" dirty="0">
                <a:solidFill>
                  <a:schemeClr val="accent1">
                    <a:lumMod val="50000"/>
                  </a:schemeClr>
                </a:solidFill>
                <a:latin typeface="Gisha" panose="020B0502040204020203" pitchFamily="34" charset="-79"/>
                <a:cs typeface="Gisha" panose="020B0502040204020203" pitchFamily="34" charset="-79"/>
              </a:rPr>
              <a:t>* פרויקט בהתהוות</a:t>
            </a:r>
          </a:p>
        </p:txBody>
      </p:sp>
    </p:spTree>
    <p:extLst>
      <p:ext uri="{BB962C8B-B14F-4D97-AF65-F5344CB8AC3E}">
        <p14:creationId xmlns:p14="http://schemas.microsoft.com/office/powerpoint/2010/main" val="1941099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1764632" y="408528"/>
            <a:ext cx="9978189" cy="553998"/>
          </a:xfrm>
          <a:prstGeom prst="rect">
            <a:avLst/>
          </a:prstGeom>
          <a:noFill/>
        </p:spPr>
        <p:txBody>
          <a:bodyPr wrap="square" rtlCol="1">
            <a:spAutoFit/>
          </a:bodyPr>
          <a:lstStyle/>
          <a:p>
            <a:r>
              <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תיאור הפרויקט</a:t>
            </a:r>
          </a:p>
        </p:txBody>
      </p:sp>
      <p:sp>
        <p:nvSpPr>
          <p:cNvPr id="10" name="תיבת טקסט 9">
            <a:extLst>
              <a:ext uri="{FF2B5EF4-FFF2-40B4-BE49-F238E27FC236}">
                <a16:creationId xmlns:a16="http://schemas.microsoft.com/office/drawing/2014/main" id="{5893E2D5-C636-44E8-A5E8-B15E44AA45D4}"/>
              </a:ext>
            </a:extLst>
          </p:cNvPr>
          <p:cNvSpPr txBox="1"/>
          <p:nvPr/>
        </p:nvSpPr>
        <p:spPr>
          <a:xfrm>
            <a:off x="625642" y="1459166"/>
            <a:ext cx="11117179" cy="4042260"/>
          </a:xfrm>
          <a:prstGeom prst="rect">
            <a:avLst/>
          </a:prstGeom>
          <a:solidFill>
            <a:schemeClr val="bg1">
              <a:alpha val="70000"/>
            </a:schemeClr>
          </a:solidFill>
        </p:spPr>
        <p:txBody>
          <a:bodyPr wrap="square" rtlCol="1">
            <a:spAutoFit/>
          </a:bodyPr>
          <a:lstStyle/>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פיתוח מערכת לזיהוי מהימנות ואמינות על ידי תלמידים ממגמת הנדסת תכנה, מתוך מטרה להביא לשינוי חברתי, בשיתוף חברת אינטל. </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יצירת תכנה שתהיה מסוגלת להבחין האם האדם דובר אמת או שקר, על פי שינוי בתווי הפנים, הקול ותנועות לא רצוניות של האף והעיניים.</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לתכנה מאגר נתונים שמכיל סרטונים בהם אנשים יוקלטו כשהם דוברי אמת ודוברי שקר, והיא מאפשרת להשוות את המימיקה והאינטונציה של האירוע הנבדק על פי מידע קודם. על מנת לערוך את המידע התלמידים משתמשים בספריית </a:t>
            </a:r>
            <a:r>
              <a:rPr lang="en-US" sz="2000" b="1" dirty="0">
                <a:solidFill>
                  <a:schemeClr val="accent1">
                    <a:lumMod val="50000"/>
                  </a:schemeClr>
                </a:solidFill>
                <a:latin typeface="Gisha" panose="020B0502040204020203" pitchFamily="34" charset="-79"/>
                <a:cs typeface="Gisha" panose="020B0502040204020203" pitchFamily="34" charset="-79"/>
              </a:rPr>
              <a:t>OpenCV </a:t>
            </a:r>
            <a:r>
              <a:rPr lang="he-IL" sz="2000" b="1" dirty="0">
                <a:solidFill>
                  <a:schemeClr val="accent1">
                    <a:lumMod val="50000"/>
                  </a:schemeClr>
                </a:solidFill>
                <a:latin typeface="Gisha" panose="020B0502040204020203" pitchFamily="34" charset="-79"/>
                <a:cs typeface="Gisha" panose="020B0502040204020203" pitchFamily="34" charset="-79"/>
              </a:rPr>
              <a:t>   ו -</a:t>
            </a:r>
            <a:r>
              <a:rPr lang="en-US" sz="2000" b="1" dirty="0">
                <a:solidFill>
                  <a:schemeClr val="accent1">
                    <a:lumMod val="50000"/>
                  </a:schemeClr>
                </a:solidFill>
                <a:latin typeface="Gisha" panose="020B0502040204020203" pitchFamily="34" charset="-79"/>
                <a:cs typeface="Gisha" panose="020B0502040204020203" pitchFamily="34" charset="-79"/>
              </a:rPr>
              <a:t>AI4Y </a:t>
            </a:r>
            <a:endParaRPr lang="he-IL" sz="2000" b="1" dirty="0">
              <a:solidFill>
                <a:schemeClr val="accent1">
                  <a:lumMod val="50000"/>
                </a:schemeClr>
              </a:solidFill>
              <a:latin typeface="Gisha" panose="020B0502040204020203" pitchFamily="34" charset="-79"/>
              <a:cs typeface="Gisha" panose="020B0502040204020203" pitchFamily="34" charset="-79"/>
            </a:endParaRPr>
          </a:p>
          <a:p>
            <a:pPr marR="701040" rtl="1">
              <a:lnSpc>
                <a:spcPct val="150000"/>
              </a:lnSpc>
              <a:spcAft>
                <a:spcPts val="800"/>
              </a:spcAft>
            </a:pPr>
            <a:r>
              <a:rPr lang="en-US" sz="2000" b="1" dirty="0">
                <a:solidFill>
                  <a:schemeClr val="accent1">
                    <a:lumMod val="50000"/>
                  </a:schemeClr>
                </a:solidFill>
                <a:latin typeface="Gisha" panose="020B0502040204020203" pitchFamily="34" charset="-79"/>
                <a:cs typeface="Gisha" panose="020B0502040204020203" pitchFamily="34" charset="-79"/>
              </a:rPr>
              <a:t>Artificial Intelligence For Youth ) </a:t>
            </a:r>
            <a:r>
              <a:rPr lang="he-IL" sz="2000" b="1" dirty="0">
                <a:solidFill>
                  <a:schemeClr val="accent1">
                    <a:lumMod val="50000"/>
                  </a:schemeClr>
                </a:solidFill>
                <a:latin typeface="Gisha" panose="020B0502040204020203" pitchFamily="34" charset="-79"/>
                <a:cs typeface="Gisha" panose="020B0502040204020203" pitchFamily="34" charset="-79"/>
              </a:rPr>
              <a:t>   =  בינה מלכותית לחברה צעירה).</a:t>
            </a:r>
          </a:p>
        </p:txBody>
      </p:sp>
    </p:spTree>
    <p:extLst>
      <p:ext uri="{BB962C8B-B14F-4D97-AF65-F5344CB8AC3E}">
        <p14:creationId xmlns:p14="http://schemas.microsoft.com/office/powerpoint/2010/main" val="2938441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8534400" y="408528"/>
            <a:ext cx="3208421" cy="553998"/>
          </a:xfrm>
          <a:prstGeom prst="rect">
            <a:avLst/>
          </a:prstGeom>
          <a:noFill/>
        </p:spPr>
        <p:txBody>
          <a:bodyPr wrap="square" rtlCol="1">
            <a:spAutoFit/>
          </a:bodyPr>
          <a:lstStyle/>
          <a:p>
            <a:r>
              <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רציונל המודל</a:t>
            </a: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1171073" y="1278205"/>
            <a:ext cx="9208169" cy="4914166"/>
          </a:xfrm>
          <a:prstGeom prst="rect">
            <a:avLst/>
          </a:prstGeom>
          <a:solidFill>
            <a:schemeClr val="bg1">
              <a:alpha val="70000"/>
            </a:schemeClr>
          </a:solidFill>
        </p:spPr>
        <p:txBody>
          <a:bodyPr wrap="square" rtlCol="1">
            <a:spAutoFit/>
          </a:bodyPr>
          <a:lstStyle/>
          <a:p>
            <a:pPr marR="701040" algn="ctr" rtl="1">
              <a:lnSpc>
                <a:spcPct val="150000"/>
              </a:lnSpc>
              <a:spcAft>
                <a:spcPts val="800"/>
              </a:spcAft>
            </a:pPr>
            <a:endPar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endParaRPr>
          </a:p>
          <a:p>
            <a:pPr marR="701040" algn="ctr" rtl="1">
              <a:lnSpc>
                <a:spcPct val="150000"/>
              </a:lnSpc>
              <a:spcAft>
                <a:spcPts val="800"/>
              </a:spcAft>
            </a:pP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 </a:t>
            </a:r>
            <a:r>
              <a:rPr lang="en-US"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HUB</a:t>
            </a: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  חברתי-טכנולוגי שנועד להביא ל"תיקון עולם".</a:t>
            </a:r>
            <a:endParaRPr lang="en-US" sz="2000" b="1" dirty="0">
              <a:solidFill>
                <a:schemeClr val="accent1">
                  <a:lumMod val="50000"/>
                </a:schemeClr>
              </a:solidFill>
              <a:effectLst/>
              <a:latin typeface="Gisha" panose="020B0502040204020203" pitchFamily="34" charset="-79"/>
              <a:ea typeface="Calibri" panose="020F0502020204030204" pitchFamily="34" charset="0"/>
              <a:cs typeface="Gisha" panose="020B0502040204020203" pitchFamily="34" charset="-79"/>
            </a:endParaRPr>
          </a:p>
          <a:p>
            <a:pPr marR="701040" algn="ctr" rtl="1">
              <a:lnSpc>
                <a:spcPct val="150000"/>
              </a:lnSpc>
              <a:spcAft>
                <a:spcPts val="800"/>
              </a:spcAft>
            </a:pP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מרכז זה מאפשר לתלמידים לפעול לשינוי חברתי בעזרת ידע טכנולוגי.  </a:t>
            </a:r>
            <a:endParaRPr lang="en-US" sz="2000" b="1" dirty="0">
              <a:solidFill>
                <a:schemeClr val="accent1">
                  <a:lumMod val="50000"/>
                </a:schemeClr>
              </a:solidFill>
              <a:effectLst/>
              <a:latin typeface="Gisha" panose="020B0502040204020203" pitchFamily="34" charset="-79"/>
              <a:ea typeface="Calibri" panose="020F0502020204030204" pitchFamily="34" charset="0"/>
              <a:cs typeface="Gisha" panose="020B0502040204020203" pitchFamily="34" charset="-79"/>
            </a:endParaRPr>
          </a:p>
          <a:p>
            <a:pPr marR="701040" algn="ctr" rtl="1">
              <a:lnSpc>
                <a:spcPct val="150000"/>
              </a:lnSpc>
              <a:spcAft>
                <a:spcPts val="800"/>
              </a:spcAft>
            </a:pP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התלמידים בבית הספר יזהו צורך בקהילה, </a:t>
            </a:r>
          </a:p>
          <a:p>
            <a:pPr marR="701040" algn="ctr" rtl="1">
              <a:lnSpc>
                <a:spcPct val="150000"/>
              </a:lnSpc>
              <a:spcAft>
                <a:spcPts val="800"/>
              </a:spcAft>
            </a:pP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ובאמצעות הידע הטכנולוגי המתקדם אותו רכשו, הם ישיגו שינוי חברתי. </a:t>
            </a:r>
          </a:p>
          <a:p>
            <a:pPr marR="701040" algn="ctr" rtl="1">
              <a:lnSpc>
                <a:spcPct val="150000"/>
              </a:lnSpc>
              <a:spcAft>
                <a:spcPts val="800"/>
              </a:spcAft>
            </a:pP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המשתתפים בפרויקט יפעלו בשיתופי פעולה עם קהילות בארץ ובעולם.</a:t>
            </a:r>
            <a:endParaRPr lang="en-US" sz="2000" b="1" dirty="0">
              <a:solidFill>
                <a:schemeClr val="accent1">
                  <a:lumMod val="50000"/>
                </a:schemeClr>
              </a:solidFill>
              <a:effectLst/>
              <a:latin typeface="Gisha" panose="020B0502040204020203" pitchFamily="34" charset="-79"/>
              <a:ea typeface="Calibri" panose="020F0502020204030204" pitchFamily="34" charset="0"/>
              <a:cs typeface="Gisha" panose="020B0502040204020203" pitchFamily="34" charset="-79"/>
            </a:endParaRPr>
          </a:p>
          <a:p>
            <a:pPr marR="701040" algn="ctr" rtl="1">
              <a:lnSpc>
                <a:spcPct val="150000"/>
              </a:lnSpc>
              <a:spcAft>
                <a:spcPts val="800"/>
              </a:spcAft>
            </a:pP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המודל יחשוף את התלמידים לאחריות אזרחית ואישית, למיצוי היכולות </a:t>
            </a:r>
          </a:p>
          <a:p>
            <a:pPr marR="701040" algn="ctr" rtl="1">
              <a:lnSpc>
                <a:spcPct val="150000"/>
              </a:lnSpc>
              <a:spcAft>
                <a:spcPts val="800"/>
              </a:spcAft>
            </a:pP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האישיות ל"פריצת תקרות זכוכית" ויכין את הבוגרים לעולם המחר.</a:t>
            </a:r>
            <a:endParaRPr lang="en-US" sz="2000" b="1" dirty="0">
              <a:solidFill>
                <a:schemeClr val="accent1">
                  <a:lumMod val="50000"/>
                </a:schemeClr>
              </a:solidFill>
              <a:effectLst/>
              <a:latin typeface="Gisha" panose="020B0502040204020203" pitchFamily="34" charset="-79"/>
              <a:ea typeface="Calibri" panose="020F0502020204030204" pitchFamily="34" charset="0"/>
              <a:cs typeface="Gisha" panose="020B0502040204020203" pitchFamily="34" charset="-79"/>
            </a:endParaRPr>
          </a:p>
          <a:p>
            <a:pPr algn="ctr"/>
            <a:endParaRPr lang="he-IL" sz="2000" b="1" dirty="0">
              <a:solidFill>
                <a:schemeClr val="accent1">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400382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8133348" y="408528"/>
            <a:ext cx="3609474" cy="553998"/>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0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צעדים פדגוגיים</a:t>
            </a: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625642" y="1381290"/>
            <a:ext cx="11117179" cy="4606517"/>
          </a:xfrm>
          <a:prstGeom prst="rect">
            <a:avLst/>
          </a:prstGeom>
          <a:solidFill>
            <a:schemeClr val="bg1">
              <a:alpha val="70000"/>
            </a:schemeClr>
          </a:solidFill>
        </p:spPr>
        <p:txBody>
          <a:bodyPr wrap="square" rtlCol="1">
            <a:spAutoFit/>
          </a:bodyPr>
          <a:lstStyle/>
          <a:p>
            <a:pPr marL="457200" marR="701040" lvl="0" indent="-457200" algn="r" defTabSz="914400" rtl="1" eaLnBrk="1" fontAlgn="auto" latinLnBrk="0" hangingPunct="1">
              <a:lnSpc>
                <a:spcPct val="150000"/>
              </a:lnSpc>
              <a:spcBef>
                <a:spcPts val="0"/>
              </a:spcBef>
              <a:spcAft>
                <a:spcPts val="800"/>
              </a:spcAft>
              <a:buClrTx/>
              <a:buSzTx/>
              <a:buFontTx/>
              <a:buAutoNum type="arabicPeriod"/>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חשיפה לידע מקצועי בשיעורי הנדסת תכנה, הכרת ספריית </a:t>
            </a:r>
            <a: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OpenCV </a:t>
            </a: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ומודל ה-</a:t>
            </a:r>
            <a: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AI4Y </a:t>
            </a:r>
            <a:r>
              <a:rPr lang="en-US" sz="2000" b="1" dirty="0">
                <a:solidFill>
                  <a:srgbClr val="4472C4">
                    <a:lumMod val="50000"/>
                  </a:srgbClr>
                </a:solidFill>
                <a:latin typeface="Gisha" panose="020B0502040204020203" pitchFamily="34" charset="-79"/>
                <a:ea typeface="Arial" panose="020B0604020202020204" pitchFamily="34" charset="0"/>
                <a:cs typeface="Gisha" panose="020B0502040204020203" pitchFamily="34" charset="-79"/>
              </a:rPr>
              <a:t/>
            </a:r>
            <a:br>
              <a:rPr lang="en-US" sz="2000" b="1" dirty="0">
                <a:solidFill>
                  <a:srgbClr val="4472C4">
                    <a:lumMod val="50000"/>
                  </a:srgbClr>
                </a:solidFill>
                <a:latin typeface="Gisha" panose="020B0502040204020203" pitchFamily="34" charset="-79"/>
                <a:ea typeface="Arial" panose="020B0604020202020204" pitchFamily="34" charset="0"/>
                <a:cs typeface="Gisha" panose="020B0502040204020203" pitchFamily="34" charset="-79"/>
              </a:rPr>
            </a:b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לימוד תאורטי של אלגוריתמים מובילים בתחום, התנסות והטמעה.</a:t>
            </a:r>
          </a:p>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2. ימי עיון והרצאות בחברת "אינטל" על מנת לחשוף את התלמידים ליזמות </a:t>
            </a:r>
            <a: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a:r>
            <a:b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b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ומעורבות חברתית. </a:t>
            </a:r>
          </a:p>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3. בחירת נושא הפרויקט – בעקבות חשיפה למודלים תאורטיים שיצרו עניין בקרב התלמידים, </a:t>
            </a:r>
            <a: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a:r>
            <a:b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b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ניתנה להם הכוונה לתחומים בהם ניתן ליישם מודל זה. לאחר חשיפת כל המידע, </a:t>
            </a:r>
            <a: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a:r>
            <a:b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b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בחרו התלמידים באופן אישי את נושא הפרויקט שלהם, תוך הערכת הדאטה הגולמית אותה </a:t>
            </a:r>
            <a: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a:r>
            <a:b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b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ישיגו ויהפכו לנתונים של ממש.</a:t>
            </a:r>
          </a:p>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4. חיבור למהנדסי תוכנה כמנחים חיצוניים בפרויקט משותף עם חברת "אינטל". </a:t>
            </a:r>
          </a:p>
        </p:txBody>
      </p:sp>
    </p:spTree>
    <p:extLst>
      <p:ext uri="{BB962C8B-B14F-4D97-AF65-F5344CB8AC3E}">
        <p14:creationId xmlns:p14="http://schemas.microsoft.com/office/powerpoint/2010/main" val="1631458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8534400" y="408528"/>
            <a:ext cx="3208421" cy="553998"/>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0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צעדים פדגוגיים</a:t>
            </a: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625642" y="1381290"/>
            <a:ext cx="11117179" cy="964495"/>
          </a:xfrm>
          <a:prstGeom prst="rect">
            <a:avLst/>
          </a:prstGeom>
          <a:solidFill>
            <a:schemeClr val="bg1">
              <a:alpha val="70000"/>
            </a:schemeClr>
          </a:solidFill>
        </p:spPr>
        <p:txBody>
          <a:bodyPr wrap="square" rtlCol="1">
            <a:spAutoFit/>
          </a:bodyPr>
          <a:lstStyle/>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5. לימוד תהליך בניית תכנית עבודה וחשיבות מעקב ורפלקציה בעת היישום לקידום התהליך, </a:t>
            </a:r>
            <a: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a:r>
            <a:b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b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תוך מתן דגש לגמישות מחשבתית והתקדמות תוך כדי תנועה:</a:t>
            </a:r>
          </a:p>
        </p:txBody>
      </p:sp>
      <p:sp>
        <p:nvSpPr>
          <p:cNvPr id="19" name="תיבת טקסט 18">
            <a:extLst>
              <a:ext uri="{FF2B5EF4-FFF2-40B4-BE49-F238E27FC236}">
                <a16:creationId xmlns:a16="http://schemas.microsoft.com/office/drawing/2014/main" id="{CA97989C-3744-4F7F-BF46-1ACFA267FE28}"/>
              </a:ext>
            </a:extLst>
          </p:cNvPr>
          <p:cNvSpPr txBox="1"/>
          <p:nvPr/>
        </p:nvSpPr>
        <p:spPr>
          <a:xfrm>
            <a:off x="10535661" y="2649693"/>
            <a:ext cx="1491915" cy="646331"/>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תכנון הפרויקט</a:t>
            </a:r>
          </a:p>
        </p:txBody>
      </p:sp>
      <p:sp>
        <p:nvSpPr>
          <p:cNvPr id="20" name="תיבת טקסט 19">
            <a:extLst>
              <a:ext uri="{FF2B5EF4-FFF2-40B4-BE49-F238E27FC236}">
                <a16:creationId xmlns:a16="http://schemas.microsoft.com/office/drawing/2014/main" id="{FB43B32D-0501-4F89-B9D8-F27B88086CA0}"/>
              </a:ext>
            </a:extLst>
          </p:cNvPr>
          <p:cNvSpPr txBox="1"/>
          <p:nvPr/>
        </p:nvSpPr>
        <p:spPr>
          <a:xfrm>
            <a:off x="7210922" y="2636399"/>
            <a:ext cx="1491915" cy="1200329"/>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תיעוד ההתקדמות האישית והקבוצתית</a:t>
            </a:r>
          </a:p>
        </p:txBody>
      </p:sp>
      <p:sp>
        <p:nvSpPr>
          <p:cNvPr id="21" name="תיבת טקסט 20">
            <a:extLst>
              <a:ext uri="{FF2B5EF4-FFF2-40B4-BE49-F238E27FC236}">
                <a16:creationId xmlns:a16="http://schemas.microsoft.com/office/drawing/2014/main" id="{D8D99E10-D6E2-4096-A2A8-E7C4BE7D8C6F}"/>
              </a:ext>
            </a:extLst>
          </p:cNvPr>
          <p:cNvSpPr txBox="1"/>
          <p:nvPr/>
        </p:nvSpPr>
        <p:spPr>
          <a:xfrm>
            <a:off x="4808631" y="2636399"/>
            <a:ext cx="1491915" cy="646331"/>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בניית המודל המעשי</a:t>
            </a:r>
          </a:p>
        </p:txBody>
      </p:sp>
      <p:sp>
        <p:nvSpPr>
          <p:cNvPr id="22" name="תיבת טקסט 21">
            <a:extLst>
              <a:ext uri="{FF2B5EF4-FFF2-40B4-BE49-F238E27FC236}">
                <a16:creationId xmlns:a16="http://schemas.microsoft.com/office/drawing/2014/main" id="{7142572D-D0DF-4CF4-8DBE-9A875899EBFC}"/>
              </a:ext>
            </a:extLst>
          </p:cNvPr>
          <p:cNvSpPr txBox="1"/>
          <p:nvPr/>
        </p:nvSpPr>
        <p:spPr>
          <a:xfrm>
            <a:off x="3288640" y="2636399"/>
            <a:ext cx="1491915" cy="923330"/>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כתיבת תוכנה להפעלת החלקים</a:t>
            </a:r>
          </a:p>
        </p:txBody>
      </p:sp>
      <p:sp>
        <p:nvSpPr>
          <p:cNvPr id="23" name="תיבת טקסט 22">
            <a:extLst>
              <a:ext uri="{FF2B5EF4-FFF2-40B4-BE49-F238E27FC236}">
                <a16:creationId xmlns:a16="http://schemas.microsoft.com/office/drawing/2014/main" id="{5A43B260-DEDE-4C8F-9B2B-58446C97A407}"/>
              </a:ext>
            </a:extLst>
          </p:cNvPr>
          <p:cNvSpPr txBox="1"/>
          <p:nvPr/>
        </p:nvSpPr>
        <p:spPr>
          <a:xfrm>
            <a:off x="8758989" y="2649693"/>
            <a:ext cx="1720520" cy="923330"/>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חלוקת המשימות ותחומי אחריות לכל תלמיד</a:t>
            </a:r>
          </a:p>
        </p:txBody>
      </p:sp>
      <p:sp>
        <p:nvSpPr>
          <p:cNvPr id="24" name="תיבת טקסט 23">
            <a:extLst>
              <a:ext uri="{FF2B5EF4-FFF2-40B4-BE49-F238E27FC236}">
                <a16:creationId xmlns:a16="http://schemas.microsoft.com/office/drawing/2014/main" id="{B7F6BC08-E1D7-470B-A40F-3C2B6084C389}"/>
              </a:ext>
            </a:extLst>
          </p:cNvPr>
          <p:cNvSpPr txBox="1"/>
          <p:nvPr/>
        </p:nvSpPr>
        <p:spPr>
          <a:xfrm>
            <a:off x="1768649" y="2649693"/>
            <a:ext cx="1491915" cy="1200329"/>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בדיקה מדגמית של המודל לבקרת התקינות</a:t>
            </a:r>
          </a:p>
        </p:txBody>
      </p:sp>
      <p:sp>
        <p:nvSpPr>
          <p:cNvPr id="25" name="תיבת טקסט 24">
            <a:extLst>
              <a:ext uri="{FF2B5EF4-FFF2-40B4-BE49-F238E27FC236}">
                <a16:creationId xmlns:a16="http://schemas.microsoft.com/office/drawing/2014/main" id="{178D5A6E-F37E-4013-B2DD-34674EEC9844}"/>
              </a:ext>
            </a:extLst>
          </p:cNvPr>
          <p:cNvSpPr txBox="1"/>
          <p:nvPr/>
        </p:nvSpPr>
        <p:spPr>
          <a:xfrm>
            <a:off x="220587" y="2649693"/>
            <a:ext cx="1491915" cy="1200329"/>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כתיבת ספר פרויקט לתיעוד העבודה</a:t>
            </a:r>
          </a:p>
        </p:txBody>
      </p:sp>
      <p:pic>
        <p:nvPicPr>
          <p:cNvPr id="26" name="Picture 2" descr="Cog Gear Wheel - Free vector graphic on Pixabay">
            <a:extLst>
              <a:ext uri="{FF2B5EF4-FFF2-40B4-BE49-F238E27FC236}">
                <a16:creationId xmlns:a16="http://schemas.microsoft.com/office/drawing/2014/main" id="{64342894-B645-4E10-B986-9D6799E1392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10321603" y="3153931"/>
            <a:ext cx="526365" cy="52709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og Gear Wheel - Free vector graphic on Pixabay">
            <a:extLst>
              <a:ext uri="{FF2B5EF4-FFF2-40B4-BE49-F238E27FC236}">
                <a16:creationId xmlns:a16="http://schemas.microsoft.com/office/drawing/2014/main" id="{98C9D360-5ED7-486E-BAA3-684E9FD2692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8555946" y="3417480"/>
            <a:ext cx="526365" cy="5270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og Gear Wheel - Free vector graphic on Pixabay">
            <a:extLst>
              <a:ext uri="{FF2B5EF4-FFF2-40B4-BE49-F238E27FC236}">
                <a16:creationId xmlns:a16="http://schemas.microsoft.com/office/drawing/2014/main" id="{A4A175E6-5406-49A9-A39B-EA4FF89D32D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4539426" y="3097588"/>
            <a:ext cx="526365" cy="5270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og Gear Wheel - Free vector graphic on Pixabay">
            <a:extLst>
              <a:ext uri="{FF2B5EF4-FFF2-40B4-BE49-F238E27FC236}">
                <a16:creationId xmlns:a16="http://schemas.microsoft.com/office/drawing/2014/main" id="{3971D97F-7C53-4F58-811A-D58D2931876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1463358" y="3573179"/>
            <a:ext cx="526365" cy="527097"/>
          </a:xfrm>
          <a:prstGeom prst="rect">
            <a:avLst/>
          </a:prstGeom>
          <a:noFill/>
          <a:extLst>
            <a:ext uri="{909E8E84-426E-40DD-AFC4-6F175D3DCCD1}">
              <a14:hiddenFill xmlns:a14="http://schemas.microsoft.com/office/drawing/2010/main">
                <a:solidFill>
                  <a:srgbClr val="FFFFFF"/>
                </a:solidFill>
              </a14:hiddenFill>
            </a:ext>
          </a:extLst>
        </p:spPr>
      </p:pic>
      <p:sp>
        <p:nvSpPr>
          <p:cNvPr id="2" name="חץ: שמאלה 1">
            <a:extLst>
              <a:ext uri="{FF2B5EF4-FFF2-40B4-BE49-F238E27FC236}">
                <a16:creationId xmlns:a16="http://schemas.microsoft.com/office/drawing/2014/main" id="{59AE2BF4-F4B2-4C8F-8AB2-A48796A222C0}"/>
              </a:ext>
            </a:extLst>
          </p:cNvPr>
          <p:cNvSpPr/>
          <p:nvPr/>
        </p:nvSpPr>
        <p:spPr>
          <a:xfrm>
            <a:off x="6426393" y="2867141"/>
            <a:ext cx="562971" cy="230447"/>
          </a:xfrm>
          <a:prstGeom prst="leftArrow">
            <a:avLst/>
          </a:prstGeom>
          <a:solidFill>
            <a:srgbClr val="18B8E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תיבת טקסט 2">
            <a:extLst>
              <a:ext uri="{FF2B5EF4-FFF2-40B4-BE49-F238E27FC236}">
                <a16:creationId xmlns:a16="http://schemas.microsoft.com/office/drawing/2014/main" id="{C5ADFC9F-8E53-43F7-907A-043B5BEDAE03}"/>
              </a:ext>
            </a:extLst>
          </p:cNvPr>
          <p:cNvSpPr txBox="1"/>
          <p:nvPr/>
        </p:nvSpPr>
        <p:spPr>
          <a:xfrm>
            <a:off x="6328622" y="3097588"/>
            <a:ext cx="842211" cy="307777"/>
          </a:xfrm>
          <a:prstGeom prst="rect">
            <a:avLst/>
          </a:prstGeom>
          <a:noFill/>
        </p:spPr>
        <p:txBody>
          <a:bodyPr wrap="square" rtlCol="1">
            <a:spAutoFit/>
          </a:bodyPr>
          <a:lstStyle/>
          <a:p>
            <a:pPr algn="ctr"/>
            <a:r>
              <a:rPr lang="he-IL" sz="1400" dirty="0">
                <a:solidFill>
                  <a:schemeClr val="accent1">
                    <a:lumMod val="75000"/>
                  </a:schemeClr>
                </a:solidFill>
              </a:rPr>
              <a:t>בהמשך</a:t>
            </a:r>
          </a:p>
        </p:txBody>
      </p:sp>
      <p:sp>
        <p:nvSpPr>
          <p:cNvPr id="30" name="תיבת טקסט 29">
            <a:extLst>
              <a:ext uri="{FF2B5EF4-FFF2-40B4-BE49-F238E27FC236}">
                <a16:creationId xmlns:a16="http://schemas.microsoft.com/office/drawing/2014/main" id="{46E716F3-C8E4-4593-8F99-B8B2518F7F01}"/>
              </a:ext>
            </a:extLst>
          </p:cNvPr>
          <p:cNvSpPr txBox="1"/>
          <p:nvPr/>
        </p:nvSpPr>
        <p:spPr>
          <a:xfrm>
            <a:off x="6989364" y="4435837"/>
            <a:ext cx="4753456" cy="1015663"/>
          </a:xfrm>
          <a:prstGeom prst="rect">
            <a:avLst/>
          </a:prstGeom>
          <a:solidFill>
            <a:schemeClr val="bg1">
              <a:alpha val="70000"/>
            </a:schemeClr>
          </a:solidFill>
        </p:spPr>
        <p:txBody>
          <a:bodyPr wrap="square" rtlCol="1">
            <a:spAutoFit/>
          </a:bodyPr>
          <a:lstStyle/>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6. הצגת תכנית הפרויקט בפני </a:t>
            </a:r>
            <a:r>
              <a:rPr kumimoji="0" lang="en-US" sz="2000" b="1" i="0" u="none" strike="noStrike" kern="1200" cap="none" spc="0" normalizeH="0" baseline="0" noProof="0" dirty="0" smtClean="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a:r>
            <a:br>
              <a:rPr kumimoji="0" lang="en-US" sz="2000" b="1" i="0" u="none" strike="noStrike" kern="1200" cap="none" spc="0" normalizeH="0" baseline="0" noProof="0" dirty="0" smtClean="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br>
            <a:r>
              <a:rPr kumimoji="0" lang="he-IL" sz="2000" b="1" i="0" u="none" strike="noStrike" kern="1200" cap="none" spc="0" normalizeH="0" baseline="0" noProof="0" dirty="0" smtClean="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משרד </a:t>
            </a: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החינוך ונציגי "אינטל".</a:t>
            </a:r>
          </a:p>
        </p:txBody>
      </p:sp>
      <p:pic>
        <p:nvPicPr>
          <p:cNvPr id="4" name="תמונה 3"/>
          <p:cNvPicPr>
            <a:picLocks noChangeAspect="1"/>
          </p:cNvPicPr>
          <p:nvPr/>
        </p:nvPicPr>
        <p:blipFill>
          <a:blip r:embed="rId3"/>
          <a:stretch>
            <a:fillRect/>
          </a:stretch>
        </p:blipFill>
        <p:spPr>
          <a:xfrm>
            <a:off x="2148231" y="3944577"/>
            <a:ext cx="4601496" cy="2702029"/>
          </a:xfrm>
          <a:prstGeom prst="rect">
            <a:avLst/>
          </a:prstGeom>
        </p:spPr>
      </p:pic>
    </p:spTree>
    <p:extLst>
      <p:ext uri="{BB962C8B-B14F-4D97-AF65-F5344CB8AC3E}">
        <p14:creationId xmlns:p14="http://schemas.microsoft.com/office/powerpoint/2010/main" val="97399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8181474" y="408528"/>
            <a:ext cx="3561347" cy="553998"/>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0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דרך פעולה ארגונית</a:t>
            </a: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625642" y="1381290"/>
            <a:ext cx="11117179" cy="3683188"/>
          </a:xfrm>
          <a:prstGeom prst="rect">
            <a:avLst/>
          </a:prstGeom>
          <a:solidFill>
            <a:schemeClr val="bg1">
              <a:alpha val="70000"/>
            </a:schemeClr>
          </a:solidFill>
        </p:spPr>
        <p:txBody>
          <a:bodyPr wrap="square" rtlCol="1">
            <a:spAutoFit/>
          </a:bodyPr>
          <a:lstStyle/>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1. בחירת הצוות המוביל: רן בן שלוש, מורה במגמת הנדסת תכנה. </a:t>
            </a:r>
          </a:p>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2. הקמת צוות תמיכה של מורי המגמה ומהנדסי תכנה מ"אינטל".</a:t>
            </a:r>
          </a:p>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3. בניית תכנית עבודה הכוללת קריטריונים, מטרות, יעדים, תהליך הערכה ומדדים להצלחה.</a:t>
            </a:r>
          </a:p>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4. תיאום צפיות עם התלמידים הכולל תכנון לוח זמנים לביצוע הפרויקט ופגישות הדרכה, </a:t>
            </a:r>
            <a: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a:r>
            <a:b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b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תוך מתן דגש לגבי העבודה האישית והאחריות העצמית.</a:t>
            </a:r>
          </a:p>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5. הקצאה ותכנון משאבים לכל שלב בפרויקט בישיבה משותפת של המורה המלווה, </a:t>
            </a:r>
            <a: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a:r>
            <a:b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b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רכז המגמה, מנהלת בית הספר וחברת "אינטל".</a:t>
            </a:r>
          </a:p>
        </p:txBody>
      </p:sp>
    </p:spTree>
    <p:extLst>
      <p:ext uri="{BB962C8B-B14F-4D97-AF65-F5344CB8AC3E}">
        <p14:creationId xmlns:p14="http://schemas.microsoft.com/office/powerpoint/2010/main" val="370456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8181474" y="408528"/>
            <a:ext cx="3561347" cy="553998"/>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0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דרך פעולה ארגונית</a:t>
            </a: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625642" y="1381290"/>
            <a:ext cx="11117179" cy="3683188"/>
          </a:xfrm>
          <a:prstGeom prst="rect">
            <a:avLst/>
          </a:prstGeom>
          <a:solidFill>
            <a:schemeClr val="bg1">
              <a:alpha val="70000"/>
            </a:schemeClr>
          </a:solidFill>
        </p:spPr>
        <p:txBody>
          <a:bodyPr wrap="square" rtlCol="1">
            <a:spAutoFit/>
          </a:bodyPr>
          <a:lstStyle/>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6. חלוקת משימות ותחומי אחריות לכל תלמיד.</a:t>
            </a:r>
          </a:p>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7. עבודה על הפרויקט בשעות קבועות במערכת במסגרת שעות מעבדה במגמת הנדסת תכנה </a:t>
            </a:r>
            <a: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a:r>
            <a:b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b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וימים מרוכזים ב"אינטל" מטעם בית הספר.</a:t>
            </a:r>
          </a:p>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8. הכנת התלמידים לקראת תקלות צפויות ובלתי צפויות.</a:t>
            </a:r>
          </a:p>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9. מעקב אחרי התקדמות הקמת הפרויקט ובניית תהליך הערכה ושיפור ביצועים – </a:t>
            </a:r>
            <a: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a:r>
            <a:b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b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קביעת זמנים והתאמת הפרויקט לתלמידים.</a:t>
            </a:r>
          </a:p>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10. קביעת הנחיה פרטנית לפי הצורך.</a:t>
            </a:r>
          </a:p>
        </p:txBody>
      </p:sp>
    </p:spTree>
    <p:extLst>
      <p:ext uri="{BB962C8B-B14F-4D97-AF65-F5344CB8AC3E}">
        <p14:creationId xmlns:p14="http://schemas.microsoft.com/office/powerpoint/2010/main" val="3177076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8181474" y="408528"/>
            <a:ext cx="3561347" cy="553998"/>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0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Gisha" panose="020B0502040204020203" pitchFamily="34" charset="-79"/>
                <a:ea typeface="+mn-ea"/>
                <a:cs typeface="Gisha" panose="020B0502040204020203" pitchFamily="34" charset="-79"/>
              </a:rPr>
              <a:t>מסקנות</a:t>
            </a: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625642" y="1381290"/>
            <a:ext cx="11117179" cy="4144853"/>
          </a:xfrm>
          <a:prstGeom prst="rect">
            <a:avLst/>
          </a:prstGeom>
          <a:solidFill>
            <a:schemeClr val="bg1">
              <a:alpha val="70000"/>
            </a:schemeClr>
          </a:solidFill>
        </p:spPr>
        <p:txBody>
          <a:bodyPr wrap="square" rtlCol="1">
            <a:spAutoFit/>
          </a:bodyPr>
          <a:lstStyle/>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1. לחשוף את התלמידים לנושא של תיקון עולם לפני תחילת הפרויקט</a:t>
            </a:r>
          </a:p>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2. יש להעלות את נושא האתיקה וזכויות הפרט שהפיתוחים הטכנולוגיים עלולים להפר.</a:t>
            </a:r>
          </a:p>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3. יש לקיים חקר שוק מקיף ומעמיק לגבי הצרכים של החברה כדי לתכנן את הפרויקט בצורה </a:t>
            </a:r>
            <a: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a:r>
            <a:b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b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מדויקת ומיטבית.</a:t>
            </a:r>
          </a:p>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4. יש לקבוע היקף מתאים לפרויקט תוך התחשבות בזמן, משאבים כלכליים וגורמים נוספים </a:t>
            </a:r>
            <a: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a:r>
            <a:b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b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על מנת שהפרויקט יגיע לסיום.</a:t>
            </a:r>
          </a:p>
          <a:p>
            <a:pPr marL="0" marR="701040" lvl="0" indent="0" algn="r" defTabSz="914400" rtl="1" eaLnBrk="1" fontAlgn="auto" latinLnBrk="0" hangingPunct="1">
              <a:lnSpc>
                <a:spcPct val="150000"/>
              </a:lnSpc>
              <a:spcBef>
                <a:spcPts val="0"/>
              </a:spcBef>
              <a:spcAft>
                <a:spcPts val="800"/>
              </a:spcAft>
              <a:buClrTx/>
              <a:buSzTx/>
              <a:buFontTx/>
              <a:buNone/>
              <a:tabLst/>
              <a:defRPr/>
            </a:pP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5. יש לנסות לשלב את נושא הפרויקט עם תחומי דעת נוספים, כמו מקצועות מדעיים אחרים, </a:t>
            </a:r>
            <a: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a:r>
            <a:br>
              <a:rPr kumimoji="0" lang="en-US"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br>
            <a:r>
              <a:rPr kumimoji="0" lang="he-IL" sz="2000" b="1" i="0" u="none" strike="noStrike" kern="1200" cap="none" spc="0" normalizeH="0" baseline="0" noProof="0" dirty="0">
                <a:ln>
                  <a:noFill/>
                </a:ln>
                <a:solidFill>
                  <a:srgbClr val="4472C4">
                    <a:lumMod val="50000"/>
                  </a:srgbClr>
                </a:solidFill>
                <a:effectLst/>
                <a:uLnTx/>
                <a:uFillTx/>
                <a:latin typeface="Gisha" panose="020B0502040204020203" pitchFamily="34" charset="-79"/>
                <a:ea typeface="Arial" panose="020B0604020202020204" pitchFamily="34" charset="0"/>
                <a:cs typeface="Gisha" panose="020B0502040204020203" pitchFamily="34" charset="-79"/>
              </a:rPr>
              <a:t>    פסיכולוגיה, אזרחות ותקשורת.</a:t>
            </a:r>
          </a:p>
        </p:txBody>
      </p:sp>
    </p:spTree>
    <p:extLst>
      <p:ext uri="{BB962C8B-B14F-4D97-AF65-F5344CB8AC3E}">
        <p14:creationId xmlns:p14="http://schemas.microsoft.com/office/powerpoint/2010/main" val="201580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8534400" y="408528"/>
            <a:ext cx="3208421" cy="553998"/>
          </a:xfrm>
          <a:prstGeom prst="rect">
            <a:avLst/>
          </a:prstGeom>
          <a:noFill/>
        </p:spPr>
        <p:txBody>
          <a:bodyPr wrap="square" rtlCol="1">
            <a:spAutoFit/>
          </a:bodyPr>
          <a:lstStyle/>
          <a:p>
            <a:r>
              <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מטרות</a:t>
            </a: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717755" y="1101645"/>
            <a:ext cx="11025067" cy="4708981"/>
          </a:xfrm>
          <a:prstGeom prst="rect">
            <a:avLst/>
          </a:prstGeom>
          <a:solidFill>
            <a:schemeClr val="bg1">
              <a:alpha val="70000"/>
            </a:schemeClr>
          </a:solidFill>
        </p:spPr>
        <p:txBody>
          <a:bodyPr wrap="square" rtlCol="1">
            <a:spAutoFit/>
          </a:bodyPr>
          <a:lstStyle/>
          <a:p>
            <a:pPr marR="701040" rtl="1">
              <a:lnSpc>
                <a:spcPct val="150000"/>
              </a:lnSpc>
              <a:spcAft>
                <a:spcPts val="800"/>
              </a:spcAft>
            </a:pPr>
            <a:r>
              <a:rPr lang="he-IL" sz="2000" b="1" dirty="0" smtClean="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פיתוח </a:t>
            </a: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מודל בית ספרי בארגון מורכב </a:t>
            </a:r>
            <a:r>
              <a:rPr lang="he-IL" sz="2000" b="1" dirty="0" smtClean="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ומסתגל, במציאות </a:t>
            </a: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הקיימת והעתידית, על פי דגם </a:t>
            </a:r>
            <a:r>
              <a:rPr lang="he-IL" sz="2000" b="1" dirty="0" err="1">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ימ"ה</a:t>
            </a: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 </a:t>
            </a:r>
            <a:endParaRPr lang="he-IL" sz="2000" b="1" dirty="0" smtClean="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endParaRPr>
          </a:p>
          <a:p>
            <a:pPr marR="701040" rtl="1">
              <a:lnSpc>
                <a:spcPct val="150000"/>
              </a:lnSpc>
              <a:spcAft>
                <a:spcPts val="800"/>
              </a:spcAft>
            </a:pPr>
            <a:r>
              <a:rPr lang="he-IL" sz="2000" b="1" dirty="0" smtClean="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ידע, מיומנויות והרגלי תודעה ולב.</a:t>
            </a:r>
          </a:p>
          <a:p>
            <a:pPr marR="701040" rtl="1">
              <a:lnSpc>
                <a:spcPct val="150000"/>
              </a:lnSpc>
              <a:spcAft>
                <a:spcPts val="800"/>
              </a:spcAft>
            </a:pPr>
            <a:r>
              <a:rPr lang="he-IL" sz="2000" b="1" dirty="0" smtClean="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1</a:t>
            </a: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 מטרה טכנולוגית – פיתוח ידע טכנולוגי פורץ דרך.</a:t>
            </a:r>
          </a:p>
          <a:p>
            <a:pPr marR="701040" rtl="1">
              <a:lnSpc>
                <a:spcPct val="150000"/>
              </a:lnSpc>
              <a:spcAft>
                <a:spcPts val="800"/>
              </a:spcAft>
            </a:pP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2.</a:t>
            </a: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 </a:t>
            </a: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פיתוח מודל בטכנולוגיות מתקדמות. </a:t>
            </a:r>
          </a:p>
          <a:p>
            <a:pPr marR="701040" rtl="1">
              <a:lnSpc>
                <a:spcPct val="150000"/>
              </a:lnSpc>
              <a:spcAft>
                <a:spcPts val="800"/>
              </a:spcAft>
            </a:pP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3. יצירת מודל חברתי טכנולוגי כאב טיפוס </a:t>
            </a:r>
            <a:r>
              <a:rPr lang="he-IL" sz="2000" b="1" dirty="0" smtClean="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לפעילות בבתי </a:t>
            </a: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ספר נוספים</a:t>
            </a:r>
            <a:r>
              <a:rPr lang="he-IL" sz="2000" b="1" dirty="0" smtClean="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a:t>
            </a:r>
          </a:p>
          <a:p>
            <a:pPr marR="701040">
              <a:lnSpc>
                <a:spcPct val="150000"/>
              </a:lnSpc>
              <a:spcAft>
                <a:spcPts val="800"/>
              </a:spcAft>
            </a:pPr>
            <a:r>
              <a:rPr lang="he-IL"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4. </a:t>
            </a: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אקטיביזם חברתי ותיקון עולם</a:t>
            </a:r>
            <a:r>
              <a:rPr lang="he-IL"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a:t>
            </a:r>
            <a:endPar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endParaRPr>
          </a:p>
          <a:p>
            <a:r>
              <a:rPr lang="he-IL"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5. </a:t>
            </a: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מטרה חברתית – שינוי חברתי בקהילה וקשר בן דורי</a:t>
            </a:r>
            <a:r>
              <a:rPr lang="he-IL"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a:t>
            </a:r>
          </a:p>
          <a:p>
            <a:endPar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endParaRPr>
          </a:p>
          <a:p>
            <a:r>
              <a:rPr lang="he-IL"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6. </a:t>
            </a: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התפתחות אישית – לגרום לתלמידים "לעשות את" ולא רק "לדבר על</a:t>
            </a:r>
            <a:r>
              <a:rPr lang="he-IL" sz="2000" b="1" dirty="0" smtClean="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a:t>
            </a:r>
            <a:endPar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endParaRPr>
          </a:p>
          <a:p>
            <a:endParaRPr lang="he-IL" sz="2000" b="1" dirty="0">
              <a:solidFill>
                <a:schemeClr val="accent1">
                  <a:lumMod val="50000"/>
                </a:schemeClr>
              </a:solidFill>
              <a:latin typeface="Gisha" panose="020B0502040204020203" pitchFamily="34" charset="-79"/>
              <a:cs typeface="Gisha" panose="020B0502040204020203" pitchFamily="34" charset="-79"/>
            </a:endParaRPr>
          </a:p>
        </p:txBody>
      </p:sp>
      <p:pic>
        <p:nvPicPr>
          <p:cNvPr id="2" name="תמונה 1"/>
          <p:cNvPicPr>
            <a:picLocks noChangeAspect="1"/>
          </p:cNvPicPr>
          <p:nvPr/>
        </p:nvPicPr>
        <p:blipFill>
          <a:blip r:embed="rId2"/>
          <a:stretch>
            <a:fillRect/>
          </a:stretch>
        </p:blipFill>
        <p:spPr>
          <a:xfrm>
            <a:off x="164043" y="2330246"/>
            <a:ext cx="3509194" cy="2339462"/>
          </a:xfrm>
          <a:prstGeom prst="rect">
            <a:avLst/>
          </a:prstGeom>
        </p:spPr>
      </p:pic>
    </p:spTree>
    <p:extLst>
      <p:ext uri="{BB962C8B-B14F-4D97-AF65-F5344CB8AC3E}">
        <p14:creationId xmlns:p14="http://schemas.microsoft.com/office/powerpoint/2010/main" val="14650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8534400" y="408528"/>
            <a:ext cx="3208421" cy="553998"/>
          </a:xfrm>
          <a:prstGeom prst="rect">
            <a:avLst/>
          </a:prstGeom>
          <a:noFill/>
        </p:spPr>
        <p:txBody>
          <a:bodyPr wrap="square" rtlCol="1">
            <a:spAutoFit/>
          </a:bodyPr>
          <a:lstStyle/>
          <a:p>
            <a:r>
              <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מטרות</a:t>
            </a: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393031" y="1287636"/>
            <a:ext cx="11405937" cy="964367"/>
          </a:xfrm>
          <a:prstGeom prst="rect">
            <a:avLst/>
          </a:prstGeom>
          <a:solidFill>
            <a:schemeClr val="bg1">
              <a:alpha val="70000"/>
            </a:schemeClr>
          </a:solidFill>
        </p:spPr>
        <p:txBody>
          <a:bodyPr wrap="square" rtlCol="1">
            <a:spAutoFit/>
          </a:bodyPr>
          <a:lstStyle/>
          <a:p>
            <a:pPr marR="701040" rtl="1">
              <a:lnSpc>
                <a:spcPct val="150000"/>
              </a:lnSpc>
              <a:spcAft>
                <a:spcPts val="800"/>
              </a:spcAft>
            </a:pPr>
            <a:r>
              <a:rPr lang="he-IL" sz="2000" b="1" dirty="0" smtClean="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7. </a:t>
            </a: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פיתוח מיומנויות שיסייעו להשתלבות בחיים המודרניים בהווה ובעתיד: </a:t>
            </a:r>
          </a:p>
          <a:p>
            <a:endParaRPr lang="he-IL" sz="2000" b="1" dirty="0">
              <a:solidFill>
                <a:schemeClr val="accent1">
                  <a:lumMod val="50000"/>
                </a:schemeClr>
              </a:solidFill>
              <a:latin typeface="Gisha" panose="020B0502040204020203" pitchFamily="34" charset="-79"/>
              <a:cs typeface="Gisha" panose="020B0502040204020203" pitchFamily="34" charset="-79"/>
            </a:endParaRPr>
          </a:p>
        </p:txBody>
      </p:sp>
      <p:sp>
        <p:nvSpPr>
          <p:cNvPr id="3" name="תיבת טקסט 2">
            <a:extLst>
              <a:ext uri="{FF2B5EF4-FFF2-40B4-BE49-F238E27FC236}">
                <a16:creationId xmlns:a16="http://schemas.microsoft.com/office/drawing/2014/main" id="{4749AAA3-7445-43CE-BCF1-A77B04CBD75E}"/>
              </a:ext>
            </a:extLst>
          </p:cNvPr>
          <p:cNvSpPr txBox="1"/>
          <p:nvPr/>
        </p:nvSpPr>
        <p:spPr>
          <a:xfrm>
            <a:off x="4959017" y="2461864"/>
            <a:ext cx="1491915" cy="646331"/>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חשיבה ביקורתית</a:t>
            </a:r>
          </a:p>
        </p:txBody>
      </p:sp>
      <p:sp>
        <p:nvSpPr>
          <p:cNvPr id="7" name="תיבת טקסט 6">
            <a:extLst>
              <a:ext uri="{FF2B5EF4-FFF2-40B4-BE49-F238E27FC236}">
                <a16:creationId xmlns:a16="http://schemas.microsoft.com/office/drawing/2014/main" id="{FC7EA313-509A-47FB-B12C-3C4055FD3CB1}"/>
              </a:ext>
            </a:extLst>
          </p:cNvPr>
          <p:cNvSpPr txBox="1"/>
          <p:nvPr/>
        </p:nvSpPr>
        <p:spPr>
          <a:xfrm>
            <a:off x="4120808" y="3219208"/>
            <a:ext cx="1491915" cy="369332"/>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לימוד עצמי</a:t>
            </a:r>
          </a:p>
        </p:txBody>
      </p:sp>
      <p:sp>
        <p:nvSpPr>
          <p:cNvPr id="8" name="תיבת טקסט 7">
            <a:extLst>
              <a:ext uri="{FF2B5EF4-FFF2-40B4-BE49-F238E27FC236}">
                <a16:creationId xmlns:a16="http://schemas.microsoft.com/office/drawing/2014/main" id="{0775A5C9-B800-43C7-8FF9-026851883C41}"/>
              </a:ext>
            </a:extLst>
          </p:cNvPr>
          <p:cNvSpPr txBox="1"/>
          <p:nvPr/>
        </p:nvSpPr>
        <p:spPr>
          <a:xfrm>
            <a:off x="1082840" y="3407885"/>
            <a:ext cx="1491915" cy="369332"/>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פתרון בעיות</a:t>
            </a:r>
          </a:p>
        </p:txBody>
      </p:sp>
      <p:sp>
        <p:nvSpPr>
          <p:cNvPr id="9" name="תיבת טקסט 8">
            <a:extLst>
              <a:ext uri="{FF2B5EF4-FFF2-40B4-BE49-F238E27FC236}">
                <a16:creationId xmlns:a16="http://schemas.microsoft.com/office/drawing/2014/main" id="{1841FDEF-343C-4E83-83AF-52AAE2207547}"/>
              </a:ext>
            </a:extLst>
          </p:cNvPr>
          <p:cNvSpPr txBox="1"/>
          <p:nvPr/>
        </p:nvSpPr>
        <p:spPr>
          <a:xfrm>
            <a:off x="2725150" y="3662103"/>
            <a:ext cx="1491915" cy="369332"/>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עבודת צוות</a:t>
            </a:r>
          </a:p>
        </p:txBody>
      </p:sp>
      <p:sp>
        <p:nvSpPr>
          <p:cNvPr id="10" name="תיבת טקסט 9">
            <a:extLst>
              <a:ext uri="{FF2B5EF4-FFF2-40B4-BE49-F238E27FC236}">
                <a16:creationId xmlns:a16="http://schemas.microsoft.com/office/drawing/2014/main" id="{64BBD736-8DDF-467A-A317-E134EEFB2100}"/>
              </a:ext>
            </a:extLst>
          </p:cNvPr>
          <p:cNvSpPr txBox="1"/>
          <p:nvPr/>
        </p:nvSpPr>
        <p:spPr>
          <a:xfrm>
            <a:off x="5634795" y="4234263"/>
            <a:ext cx="1491915" cy="646331"/>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פיתוח חשיבה גלובלית</a:t>
            </a:r>
          </a:p>
        </p:txBody>
      </p:sp>
      <p:sp>
        <p:nvSpPr>
          <p:cNvPr id="11" name="תיבת טקסט 10">
            <a:extLst>
              <a:ext uri="{FF2B5EF4-FFF2-40B4-BE49-F238E27FC236}">
                <a16:creationId xmlns:a16="http://schemas.microsoft.com/office/drawing/2014/main" id="{E3A49528-7C64-491C-A275-0EE388C36F3A}"/>
              </a:ext>
            </a:extLst>
          </p:cNvPr>
          <p:cNvSpPr txBox="1"/>
          <p:nvPr/>
        </p:nvSpPr>
        <p:spPr>
          <a:xfrm>
            <a:off x="8799099" y="2548621"/>
            <a:ext cx="1491915" cy="646331"/>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לימוד שפה זרה</a:t>
            </a:r>
          </a:p>
        </p:txBody>
      </p:sp>
      <p:sp>
        <p:nvSpPr>
          <p:cNvPr id="12" name="תיבת טקסט 11">
            <a:extLst>
              <a:ext uri="{FF2B5EF4-FFF2-40B4-BE49-F238E27FC236}">
                <a16:creationId xmlns:a16="http://schemas.microsoft.com/office/drawing/2014/main" id="{F4A7C12E-9AB6-4C50-9E10-B294914D11D6}"/>
              </a:ext>
            </a:extLst>
          </p:cNvPr>
          <p:cNvSpPr txBox="1"/>
          <p:nvPr/>
        </p:nvSpPr>
        <p:spPr>
          <a:xfrm>
            <a:off x="10487525" y="2647231"/>
            <a:ext cx="1491915" cy="1754326"/>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שיתוף פעולה גלובלי עם בתי ספר בארץ, חו"ל ועם מוקדי תעשיה ומחקר </a:t>
            </a:r>
          </a:p>
        </p:txBody>
      </p:sp>
      <p:sp>
        <p:nvSpPr>
          <p:cNvPr id="17" name="תיבת טקסט 16">
            <a:extLst>
              <a:ext uri="{FF2B5EF4-FFF2-40B4-BE49-F238E27FC236}">
                <a16:creationId xmlns:a16="http://schemas.microsoft.com/office/drawing/2014/main" id="{4378BFC8-58F4-4CB2-BD36-ECF0CA310426}"/>
              </a:ext>
            </a:extLst>
          </p:cNvPr>
          <p:cNvSpPr txBox="1"/>
          <p:nvPr/>
        </p:nvSpPr>
        <p:spPr>
          <a:xfrm>
            <a:off x="5843338" y="3297220"/>
            <a:ext cx="1491915" cy="646331"/>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ניהול וכתיבת פרויקט</a:t>
            </a:r>
          </a:p>
        </p:txBody>
      </p:sp>
      <p:sp>
        <p:nvSpPr>
          <p:cNvPr id="18" name="תיבת טקסט 17">
            <a:extLst>
              <a:ext uri="{FF2B5EF4-FFF2-40B4-BE49-F238E27FC236}">
                <a16:creationId xmlns:a16="http://schemas.microsoft.com/office/drawing/2014/main" id="{AA1033B2-7F0B-43B3-B886-893DBB646904}"/>
              </a:ext>
            </a:extLst>
          </p:cNvPr>
          <p:cNvSpPr txBox="1"/>
          <p:nvPr/>
        </p:nvSpPr>
        <p:spPr>
          <a:xfrm>
            <a:off x="6876047" y="2598003"/>
            <a:ext cx="1491915" cy="646331"/>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גמישות מחשבתית</a:t>
            </a:r>
          </a:p>
        </p:txBody>
      </p:sp>
      <p:sp>
        <p:nvSpPr>
          <p:cNvPr id="19" name="תיבת טקסט 18">
            <a:extLst>
              <a:ext uri="{FF2B5EF4-FFF2-40B4-BE49-F238E27FC236}">
                <a16:creationId xmlns:a16="http://schemas.microsoft.com/office/drawing/2014/main" id="{F6E52CD0-075C-42E0-845E-B326C009F694}"/>
              </a:ext>
            </a:extLst>
          </p:cNvPr>
          <p:cNvSpPr txBox="1"/>
          <p:nvPr/>
        </p:nvSpPr>
        <p:spPr>
          <a:xfrm>
            <a:off x="2707106" y="2519683"/>
            <a:ext cx="1491915" cy="646331"/>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עמידה מול קהל</a:t>
            </a:r>
          </a:p>
        </p:txBody>
      </p:sp>
      <p:sp>
        <p:nvSpPr>
          <p:cNvPr id="20" name="תיבת טקסט 19">
            <a:extLst>
              <a:ext uri="{FF2B5EF4-FFF2-40B4-BE49-F238E27FC236}">
                <a16:creationId xmlns:a16="http://schemas.microsoft.com/office/drawing/2014/main" id="{621F0C70-09F2-4E5B-9430-D46D898D0B23}"/>
              </a:ext>
            </a:extLst>
          </p:cNvPr>
          <p:cNvSpPr txBox="1"/>
          <p:nvPr/>
        </p:nvSpPr>
        <p:spPr>
          <a:xfrm>
            <a:off x="1114929" y="3943551"/>
            <a:ext cx="1491915" cy="369332"/>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שיווק</a:t>
            </a:r>
          </a:p>
        </p:txBody>
      </p:sp>
      <p:sp>
        <p:nvSpPr>
          <p:cNvPr id="21" name="תיבת טקסט 20">
            <a:extLst>
              <a:ext uri="{FF2B5EF4-FFF2-40B4-BE49-F238E27FC236}">
                <a16:creationId xmlns:a16="http://schemas.microsoft.com/office/drawing/2014/main" id="{78B5EE40-B378-4995-A9BD-1EC0B251A4E8}"/>
              </a:ext>
            </a:extLst>
          </p:cNvPr>
          <p:cNvSpPr txBox="1"/>
          <p:nvPr/>
        </p:nvSpPr>
        <p:spPr>
          <a:xfrm>
            <a:off x="790076" y="2381184"/>
            <a:ext cx="1491915" cy="923330"/>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התמודדות עם מצבים של "מבוי סתום"</a:t>
            </a:r>
          </a:p>
        </p:txBody>
      </p:sp>
      <p:sp>
        <p:nvSpPr>
          <p:cNvPr id="22" name="תיבת טקסט 21">
            <a:extLst>
              <a:ext uri="{FF2B5EF4-FFF2-40B4-BE49-F238E27FC236}">
                <a16:creationId xmlns:a16="http://schemas.microsoft.com/office/drawing/2014/main" id="{F5D2F873-4625-4750-80AD-5066FCF7F83F}"/>
              </a:ext>
            </a:extLst>
          </p:cNvPr>
          <p:cNvSpPr txBox="1"/>
          <p:nvPr/>
        </p:nvSpPr>
        <p:spPr>
          <a:xfrm>
            <a:off x="3234492" y="4234263"/>
            <a:ext cx="1491915" cy="646331"/>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קבלת החלטות</a:t>
            </a:r>
          </a:p>
        </p:txBody>
      </p:sp>
      <p:pic>
        <p:nvPicPr>
          <p:cNvPr id="23" name="Picture 2" descr="Cog Gear Wheel - Free vector graphic on Pixabay">
            <a:extLst>
              <a:ext uri="{FF2B5EF4-FFF2-40B4-BE49-F238E27FC236}">
                <a16:creationId xmlns:a16="http://schemas.microsoft.com/office/drawing/2014/main" id="{672BA219-F4BC-42B8-BA16-47BED4359F6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5530018" y="3693887"/>
            <a:ext cx="526365" cy="52709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og Gear Wheel - Free vector graphic on Pixabay">
            <a:extLst>
              <a:ext uri="{FF2B5EF4-FFF2-40B4-BE49-F238E27FC236}">
                <a16:creationId xmlns:a16="http://schemas.microsoft.com/office/drawing/2014/main" id="{6039C330-E0B2-438F-BB78-FB871450923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533400" y="3166790"/>
            <a:ext cx="526365" cy="5270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og Gear Wheel - Free vector graphic on Pixabay">
            <a:extLst>
              <a:ext uri="{FF2B5EF4-FFF2-40B4-BE49-F238E27FC236}">
                <a16:creationId xmlns:a16="http://schemas.microsoft.com/office/drawing/2014/main" id="{60B2FDC9-D235-4E4A-B966-103DF5EB9E8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3974709" y="2311204"/>
            <a:ext cx="526365" cy="52709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og Gear Wheel - Free vector graphic on Pixabay">
            <a:extLst>
              <a:ext uri="{FF2B5EF4-FFF2-40B4-BE49-F238E27FC236}">
                <a16:creationId xmlns:a16="http://schemas.microsoft.com/office/drawing/2014/main" id="{711CA97C-585A-41DF-AAAE-8351D91637B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8318299" y="2377719"/>
            <a:ext cx="526365" cy="52709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og Gear Wheel - Free vector graphic on Pixabay">
            <a:extLst>
              <a:ext uri="{FF2B5EF4-FFF2-40B4-BE49-F238E27FC236}">
                <a16:creationId xmlns:a16="http://schemas.microsoft.com/office/drawing/2014/main" id="{D888D318-054E-4722-A6C4-DDDF07CA61B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10274969" y="4105327"/>
            <a:ext cx="591637" cy="5924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og Gear Wheel - Free vector graphic on Pixabay">
            <a:extLst>
              <a:ext uri="{FF2B5EF4-FFF2-40B4-BE49-F238E27FC236}">
                <a16:creationId xmlns:a16="http://schemas.microsoft.com/office/drawing/2014/main" id="{E854B345-570A-4F3B-8897-A6E5FC65597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flipH="1">
            <a:off x="4080237" y="3769583"/>
            <a:ext cx="526365" cy="57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15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8534400" y="408528"/>
            <a:ext cx="3208421" cy="553998"/>
          </a:xfrm>
          <a:prstGeom prst="rect">
            <a:avLst/>
          </a:prstGeom>
          <a:noFill/>
        </p:spPr>
        <p:txBody>
          <a:bodyPr wrap="square" rtlCol="1">
            <a:spAutoFit/>
          </a:bodyPr>
          <a:lstStyle/>
          <a:p>
            <a:r>
              <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צעדים פדגוגיים</a:t>
            </a: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625642" y="1381290"/>
            <a:ext cx="11117179" cy="5068182"/>
          </a:xfrm>
          <a:prstGeom prst="rect">
            <a:avLst/>
          </a:prstGeom>
          <a:solidFill>
            <a:schemeClr val="bg1">
              <a:alpha val="70000"/>
            </a:schemeClr>
          </a:solidFill>
        </p:spPr>
        <p:txBody>
          <a:bodyPr wrap="square" rtlCol="1">
            <a:spAutoFit/>
          </a:bodyPr>
          <a:lstStyle/>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1</a:t>
            </a: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 חשיפה לידע מקצועי פדגוגי וטכנולוגי על ידי יישום החומר הנלמד.</a:t>
            </a:r>
          </a:p>
          <a:p>
            <a:pPr marR="701040" rtl="1">
              <a:lnSpc>
                <a:spcPct val="150000"/>
              </a:lnSpc>
              <a:spcAft>
                <a:spcPts val="800"/>
              </a:spcAft>
            </a:pP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2. חשיפת התלמידים ליזמות ומעורבות חברתית על מנת להכיר את עולם היזמות החברתית. </a:t>
            </a:r>
            <a:r>
              <a:rPr lang="en-US"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
            </a:r>
            <a:br>
              <a:rPr lang="en-US"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b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    התלמידים והמורים יחשפו למקורות השראה על אקטיביזם חברתי ולמודלים הפועלים בעניין </a:t>
            </a:r>
            <a:r>
              <a:rPr lang="en-US"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
            </a:r>
            <a:br>
              <a:rPr lang="en-US"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b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    בארץ ובעולם, ישתתפו בסדנאות ויצאו לסיורים רלוונטיים.</a:t>
            </a:r>
          </a:p>
          <a:p>
            <a:pPr marR="701040" rtl="1">
              <a:lnSpc>
                <a:spcPct val="150000"/>
              </a:lnSpc>
              <a:spcAft>
                <a:spcPts val="800"/>
              </a:spcAft>
            </a:pP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3. לימוד אינטר-דיסציפלינארי על ידי פניה לתחומי דעת נוספים, טכנולוגיים ושאינם טכנולוגיים, </a:t>
            </a:r>
            <a:r>
              <a:rPr lang="en-US"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
            </a:r>
            <a:br>
              <a:rPr lang="en-US"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b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    וכתיבת פרויקט משותף או העשרת פרויקט שיבחר.</a:t>
            </a:r>
          </a:p>
          <a:p>
            <a:pPr marR="701040" rtl="1">
              <a:lnSpc>
                <a:spcPct val="150000"/>
              </a:lnSpc>
              <a:spcAft>
                <a:spcPts val="800"/>
              </a:spcAft>
            </a:pP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4. בחירת נושא הפרויקט – בחירה אישית של התלמיד לאחר חקר שוק ובחינה פנימית של </a:t>
            </a:r>
            <a:r>
              <a:rPr lang="en-US"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
            </a:r>
            <a:br>
              <a:rPr lang="en-US"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b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    יכולותיו ותחומי העניין שלו, במטרה ליצור מוטיבציה והנעה פנימית.</a:t>
            </a:r>
          </a:p>
          <a:p>
            <a:pPr marR="701040" rtl="1">
              <a:lnSpc>
                <a:spcPct val="150000"/>
              </a:lnSpc>
              <a:spcAft>
                <a:spcPts val="800"/>
              </a:spcAft>
            </a:pP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5. חיבור לגורמים חיצוניים בהתאם לפרויקטים שנבחרו – לדוגמא, מהנדסי תוכנה כמנחים </a:t>
            </a:r>
            <a:r>
              <a:rPr lang="en-US"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
            </a:r>
            <a:br>
              <a:rPr lang="en-US"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br>
            <a:r>
              <a:rPr lang="he-IL" sz="2000" b="1" dirty="0">
                <a:solidFill>
                  <a:schemeClr val="accent1">
                    <a:lumMod val="50000"/>
                  </a:schemeClr>
                </a:solidFill>
                <a:effectLst/>
                <a:latin typeface="Gisha" panose="020B0502040204020203" pitchFamily="34" charset="-79"/>
                <a:ea typeface="Arial" panose="020B0604020202020204" pitchFamily="34" charset="0"/>
                <a:cs typeface="Gisha" panose="020B0502040204020203" pitchFamily="34" charset="-79"/>
              </a:rPr>
              <a:t>    חיצוניים בפרויקט משותף עם חברת "אינטל". </a:t>
            </a:r>
            <a:endParaRPr lang="he-IL" sz="2000" b="1" dirty="0">
              <a:solidFill>
                <a:schemeClr val="accent1">
                  <a:lumMod val="50000"/>
                </a:schemeClr>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414952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8534400" y="408528"/>
            <a:ext cx="3208421" cy="553998"/>
          </a:xfrm>
          <a:prstGeom prst="rect">
            <a:avLst/>
          </a:prstGeom>
          <a:noFill/>
        </p:spPr>
        <p:txBody>
          <a:bodyPr wrap="square" rtlCol="1">
            <a:spAutoFit/>
          </a:bodyPr>
          <a:lstStyle/>
          <a:p>
            <a:r>
              <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צעדים פדגוגיים</a:t>
            </a: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625642" y="1381290"/>
            <a:ext cx="11117179" cy="502830"/>
          </a:xfrm>
          <a:prstGeom prst="rect">
            <a:avLst/>
          </a:prstGeom>
          <a:solidFill>
            <a:schemeClr val="bg1">
              <a:alpha val="70000"/>
            </a:schemeClr>
          </a:solidFill>
        </p:spPr>
        <p:txBody>
          <a:bodyPr wrap="square" rtlCol="1">
            <a:spAutoFit/>
          </a:bodyPr>
          <a:lstStyle/>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6. לימוד תהליך בניית תכנית עבודה וחשיבות מעקב ורפלקציה בעת היישום לקידום התהליך:</a:t>
            </a:r>
          </a:p>
        </p:txBody>
      </p:sp>
      <p:sp>
        <p:nvSpPr>
          <p:cNvPr id="6" name="תיבת טקסט 5">
            <a:extLst>
              <a:ext uri="{FF2B5EF4-FFF2-40B4-BE49-F238E27FC236}">
                <a16:creationId xmlns:a16="http://schemas.microsoft.com/office/drawing/2014/main" id="{E12B9EC1-AE74-4CCF-9E1B-96935A03339D}"/>
              </a:ext>
            </a:extLst>
          </p:cNvPr>
          <p:cNvSpPr txBox="1"/>
          <p:nvPr/>
        </p:nvSpPr>
        <p:spPr>
          <a:xfrm>
            <a:off x="10150653" y="1991969"/>
            <a:ext cx="1491915" cy="646331"/>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תכנון הפרויקט</a:t>
            </a:r>
          </a:p>
        </p:txBody>
      </p:sp>
      <p:sp>
        <p:nvSpPr>
          <p:cNvPr id="7" name="תיבת טקסט 6">
            <a:extLst>
              <a:ext uri="{FF2B5EF4-FFF2-40B4-BE49-F238E27FC236}">
                <a16:creationId xmlns:a16="http://schemas.microsoft.com/office/drawing/2014/main" id="{A3860938-9402-415B-80C3-582569CD0719}"/>
              </a:ext>
            </a:extLst>
          </p:cNvPr>
          <p:cNvSpPr txBox="1"/>
          <p:nvPr/>
        </p:nvSpPr>
        <p:spPr>
          <a:xfrm>
            <a:off x="6825914" y="1978675"/>
            <a:ext cx="1491915" cy="1200329"/>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תיעוד ההתקדמות האישית והקבוצתית</a:t>
            </a:r>
          </a:p>
        </p:txBody>
      </p:sp>
      <p:sp>
        <p:nvSpPr>
          <p:cNvPr id="8" name="תיבת טקסט 7">
            <a:extLst>
              <a:ext uri="{FF2B5EF4-FFF2-40B4-BE49-F238E27FC236}">
                <a16:creationId xmlns:a16="http://schemas.microsoft.com/office/drawing/2014/main" id="{EF44C692-9BE5-4F55-AB42-76A1C773BFF9}"/>
              </a:ext>
            </a:extLst>
          </p:cNvPr>
          <p:cNvSpPr txBox="1"/>
          <p:nvPr/>
        </p:nvSpPr>
        <p:spPr>
          <a:xfrm>
            <a:off x="5289891" y="1978675"/>
            <a:ext cx="1491915" cy="646331"/>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בניית המודל המעשי</a:t>
            </a:r>
          </a:p>
        </p:txBody>
      </p:sp>
      <p:sp>
        <p:nvSpPr>
          <p:cNvPr id="9" name="תיבת טקסט 8">
            <a:extLst>
              <a:ext uri="{FF2B5EF4-FFF2-40B4-BE49-F238E27FC236}">
                <a16:creationId xmlns:a16="http://schemas.microsoft.com/office/drawing/2014/main" id="{67A9093A-9A8C-451C-BF65-1F3B3047C709}"/>
              </a:ext>
            </a:extLst>
          </p:cNvPr>
          <p:cNvSpPr txBox="1"/>
          <p:nvPr/>
        </p:nvSpPr>
        <p:spPr>
          <a:xfrm>
            <a:off x="3769900" y="1978675"/>
            <a:ext cx="1491915" cy="923330"/>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כתיבת תוכנה להפעלת החלקים</a:t>
            </a:r>
          </a:p>
        </p:txBody>
      </p:sp>
      <p:sp>
        <p:nvSpPr>
          <p:cNvPr id="10" name="תיבת טקסט 9">
            <a:extLst>
              <a:ext uri="{FF2B5EF4-FFF2-40B4-BE49-F238E27FC236}">
                <a16:creationId xmlns:a16="http://schemas.microsoft.com/office/drawing/2014/main" id="{20BF3010-D7D0-4690-B1BF-8EE419B8EBC6}"/>
              </a:ext>
            </a:extLst>
          </p:cNvPr>
          <p:cNvSpPr txBox="1"/>
          <p:nvPr/>
        </p:nvSpPr>
        <p:spPr>
          <a:xfrm>
            <a:off x="8373981" y="1991969"/>
            <a:ext cx="1720520" cy="923330"/>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חלוקת המשימות ותחומי אחריות לכל תלמיד</a:t>
            </a:r>
          </a:p>
        </p:txBody>
      </p:sp>
      <p:sp>
        <p:nvSpPr>
          <p:cNvPr id="11" name="תיבת טקסט 10">
            <a:extLst>
              <a:ext uri="{FF2B5EF4-FFF2-40B4-BE49-F238E27FC236}">
                <a16:creationId xmlns:a16="http://schemas.microsoft.com/office/drawing/2014/main" id="{503AEED3-CA17-41CC-B57C-A6D91A996CD3}"/>
              </a:ext>
            </a:extLst>
          </p:cNvPr>
          <p:cNvSpPr txBox="1"/>
          <p:nvPr/>
        </p:nvSpPr>
        <p:spPr>
          <a:xfrm>
            <a:off x="2249909" y="1991969"/>
            <a:ext cx="1491915" cy="1200329"/>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בדיקה מדגמית של המודל לבקרת התקינות</a:t>
            </a:r>
          </a:p>
        </p:txBody>
      </p:sp>
      <p:sp>
        <p:nvSpPr>
          <p:cNvPr id="12" name="תיבת טקסט 11">
            <a:extLst>
              <a:ext uri="{FF2B5EF4-FFF2-40B4-BE49-F238E27FC236}">
                <a16:creationId xmlns:a16="http://schemas.microsoft.com/office/drawing/2014/main" id="{E49AB361-FA3B-44FA-8372-2E1EC48E36A2}"/>
              </a:ext>
            </a:extLst>
          </p:cNvPr>
          <p:cNvSpPr txBox="1"/>
          <p:nvPr/>
        </p:nvSpPr>
        <p:spPr>
          <a:xfrm>
            <a:off x="701847" y="1991969"/>
            <a:ext cx="1491915" cy="1200329"/>
          </a:xfrm>
          <a:prstGeom prst="rect">
            <a:avLst/>
          </a:prstGeom>
          <a:solidFill>
            <a:schemeClr val="bg1">
              <a:alpha val="80000"/>
            </a:schemeClr>
          </a:solidFill>
          <a:effectLst>
            <a:softEdge rad="38100"/>
          </a:effectLst>
        </p:spPr>
        <p:txBody>
          <a:bodyPr wrap="square" rtlCol="1">
            <a:spAutoFit/>
          </a:bodyPr>
          <a:lstStyle/>
          <a:p>
            <a:pPr algn="ctr"/>
            <a:r>
              <a:rPr lang="he-IL" dirty="0">
                <a:solidFill>
                  <a:schemeClr val="accent1">
                    <a:lumMod val="50000"/>
                  </a:schemeClr>
                </a:solidFill>
                <a:latin typeface="Gisha" panose="020B0502040204020203" pitchFamily="34" charset="-79"/>
                <a:cs typeface="Gisha" panose="020B0502040204020203" pitchFamily="34" charset="-79"/>
              </a:rPr>
              <a:t>כתיבת ספר פרויקט לתיעוד העבודה</a:t>
            </a:r>
          </a:p>
        </p:txBody>
      </p:sp>
      <p:sp>
        <p:nvSpPr>
          <p:cNvPr id="13" name="תיבת טקסט 12">
            <a:extLst>
              <a:ext uri="{FF2B5EF4-FFF2-40B4-BE49-F238E27FC236}">
                <a16:creationId xmlns:a16="http://schemas.microsoft.com/office/drawing/2014/main" id="{675AD45F-2A0E-4F98-8678-447F46881E1B}"/>
              </a:ext>
            </a:extLst>
          </p:cNvPr>
          <p:cNvSpPr txBox="1"/>
          <p:nvPr/>
        </p:nvSpPr>
        <p:spPr>
          <a:xfrm>
            <a:off x="625642" y="3553599"/>
            <a:ext cx="11117179" cy="1067087"/>
          </a:xfrm>
          <a:prstGeom prst="rect">
            <a:avLst/>
          </a:prstGeom>
          <a:solidFill>
            <a:schemeClr val="bg1">
              <a:alpha val="70000"/>
            </a:schemeClr>
          </a:solidFill>
        </p:spPr>
        <p:txBody>
          <a:bodyPr wrap="square" rtlCol="1">
            <a:spAutoFit/>
          </a:bodyPr>
          <a:lstStyle/>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7. הנחית התלמידים בניתוח הנתונים והסקת מסקנות.</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ea typeface="Arial" panose="020B0604020202020204" pitchFamily="34" charset="0"/>
                <a:cs typeface="Gisha" panose="020B0502040204020203" pitchFamily="34" charset="-79"/>
              </a:rPr>
              <a:t>8. חשיפת הפרויקט בפני בעלי עניין (צוות עיר, קהילת ההורים, מורים, תלמידים וכו').</a:t>
            </a:r>
          </a:p>
        </p:txBody>
      </p:sp>
      <p:pic>
        <p:nvPicPr>
          <p:cNvPr id="14" name="Picture 2" descr="Cog Gear Wheel - Free vector graphic on Pixabay">
            <a:extLst>
              <a:ext uri="{FF2B5EF4-FFF2-40B4-BE49-F238E27FC236}">
                <a16:creationId xmlns:a16="http://schemas.microsoft.com/office/drawing/2014/main" id="{49B41933-B321-437A-8145-DB18D332EE2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11421967" y="2348299"/>
            <a:ext cx="526365" cy="5270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og Gear Wheel - Free vector graphic on Pixabay">
            <a:extLst>
              <a:ext uri="{FF2B5EF4-FFF2-40B4-BE49-F238E27FC236}">
                <a16:creationId xmlns:a16="http://schemas.microsoft.com/office/drawing/2014/main" id="{314D2C73-523B-426A-B569-B8B36B2FF00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8170938" y="2759756"/>
            <a:ext cx="526365" cy="5270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og Gear Wheel - Free vector graphic on Pixabay">
            <a:extLst>
              <a:ext uri="{FF2B5EF4-FFF2-40B4-BE49-F238E27FC236}">
                <a16:creationId xmlns:a16="http://schemas.microsoft.com/office/drawing/2014/main" id="{1D9F4BDB-DBF5-4301-915C-700453125DF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5020686" y="2439864"/>
            <a:ext cx="526365" cy="5270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og Gear Wheel - Free vector graphic on Pixabay">
            <a:extLst>
              <a:ext uri="{FF2B5EF4-FFF2-40B4-BE49-F238E27FC236}">
                <a16:creationId xmlns:a16="http://schemas.microsoft.com/office/drawing/2014/main" id="{388B8E06-7687-4A1A-8901-C525872372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1944618" y="2915455"/>
            <a:ext cx="526365" cy="52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903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8534400" y="408528"/>
            <a:ext cx="3208421" cy="553998"/>
          </a:xfrm>
          <a:prstGeom prst="rect">
            <a:avLst/>
          </a:prstGeom>
          <a:noFill/>
        </p:spPr>
        <p:txBody>
          <a:bodyPr wrap="square" rtlCol="1">
            <a:spAutoFit/>
          </a:bodyPr>
          <a:lstStyle/>
          <a:p>
            <a:r>
              <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פעולות </a:t>
            </a:r>
            <a:r>
              <a:rPr lang="he-IL" sz="3000" b="1" dirty="0" err="1">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אירגוניות</a:t>
            </a:r>
            <a:endPar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625642" y="1381290"/>
            <a:ext cx="11117179" cy="4144853"/>
          </a:xfrm>
          <a:prstGeom prst="rect">
            <a:avLst/>
          </a:prstGeom>
          <a:solidFill>
            <a:schemeClr val="bg1">
              <a:alpha val="70000"/>
            </a:schemeClr>
          </a:solidFill>
        </p:spPr>
        <p:txBody>
          <a:bodyPr wrap="square" rtlCol="1">
            <a:spAutoFit/>
          </a:bodyPr>
          <a:lstStyle/>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1. בחירת הצוות המוביל: מינוי האחראי ומוביל הפרויקט. </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2. הקמת צוות תמיכה בעל ידע טכנולוגי שילווה את תלמידים (מורה מוביל ומנחים חיצוניים).</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3. בניית תכנית עבודה הכוללת קריטריונים, מטרות, יעדים, תהליך הערכה ומדדים להצלחה.</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4. תיאום צפיות עם התלמידים הכולל תכנון לוח זמנים לביצוע הפרויקט ופגישות הדרכה, </a:t>
            </a:r>
            <a:r>
              <a:rPr lang="en-US" sz="2000" b="1" dirty="0">
                <a:solidFill>
                  <a:schemeClr val="accent1">
                    <a:lumMod val="50000"/>
                  </a:schemeClr>
                </a:solidFill>
                <a:latin typeface="Gisha" panose="020B0502040204020203" pitchFamily="34" charset="-79"/>
                <a:cs typeface="Gisha" panose="020B0502040204020203" pitchFamily="34" charset="-79"/>
              </a:rPr>
              <a:t/>
            </a:r>
            <a:br>
              <a:rPr lang="en-US" sz="2000" b="1" dirty="0">
                <a:solidFill>
                  <a:schemeClr val="accent1">
                    <a:lumMod val="50000"/>
                  </a:schemeClr>
                </a:solidFill>
                <a:latin typeface="Gisha" panose="020B0502040204020203" pitchFamily="34" charset="-79"/>
                <a:cs typeface="Gisha" panose="020B0502040204020203" pitchFamily="34" charset="-79"/>
              </a:rPr>
            </a:br>
            <a:r>
              <a:rPr lang="he-IL" sz="2000" b="1" dirty="0">
                <a:solidFill>
                  <a:schemeClr val="accent1">
                    <a:lumMod val="50000"/>
                  </a:schemeClr>
                </a:solidFill>
                <a:latin typeface="Gisha" panose="020B0502040204020203" pitchFamily="34" charset="-79"/>
                <a:cs typeface="Gisha" panose="020B0502040204020203" pitchFamily="34" charset="-79"/>
              </a:rPr>
              <a:t>    תוך מתן דגש לגבי העבודה האישית והאחריות העצמית.</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5. ביצוע חקר שוק לגבי הפרויקט וצרכי הציבור אליו הפרויקט מכוון. </a:t>
            </a:r>
            <a:r>
              <a:rPr lang="en-US" sz="2000" b="1" dirty="0">
                <a:solidFill>
                  <a:schemeClr val="accent1">
                    <a:lumMod val="50000"/>
                  </a:schemeClr>
                </a:solidFill>
                <a:latin typeface="Gisha" panose="020B0502040204020203" pitchFamily="34" charset="-79"/>
                <a:cs typeface="Gisha" panose="020B0502040204020203" pitchFamily="34" charset="-79"/>
              </a:rPr>
              <a:t/>
            </a:r>
            <a:br>
              <a:rPr lang="en-US" sz="2000" b="1" dirty="0">
                <a:solidFill>
                  <a:schemeClr val="accent1">
                    <a:lumMod val="50000"/>
                  </a:schemeClr>
                </a:solidFill>
                <a:latin typeface="Gisha" panose="020B0502040204020203" pitchFamily="34" charset="-79"/>
                <a:cs typeface="Gisha" panose="020B0502040204020203" pitchFamily="34" charset="-79"/>
              </a:rPr>
            </a:br>
            <a:r>
              <a:rPr lang="he-IL" sz="2000" b="1" dirty="0">
                <a:solidFill>
                  <a:schemeClr val="accent1">
                    <a:lumMod val="50000"/>
                  </a:schemeClr>
                </a:solidFill>
                <a:latin typeface="Gisha" panose="020B0502040204020203" pitchFamily="34" charset="-79"/>
                <a:cs typeface="Gisha" panose="020B0502040204020203" pitchFamily="34" charset="-79"/>
              </a:rPr>
              <a:t>   החקר יעשה על ידי ביצוע סקרים, בדיקה האם המודל קיים (אם המודל קיים, האם ניתן ליעל </a:t>
            </a:r>
            <a:r>
              <a:rPr lang="en-US" sz="2000" b="1" dirty="0">
                <a:solidFill>
                  <a:schemeClr val="accent1">
                    <a:lumMod val="50000"/>
                  </a:schemeClr>
                </a:solidFill>
                <a:latin typeface="Gisha" panose="020B0502040204020203" pitchFamily="34" charset="-79"/>
                <a:cs typeface="Gisha" panose="020B0502040204020203" pitchFamily="34" charset="-79"/>
              </a:rPr>
              <a:t/>
            </a:r>
            <a:br>
              <a:rPr lang="en-US" sz="2000" b="1" dirty="0">
                <a:solidFill>
                  <a:schemeClr val="accent1">
                    <a:lumMod val="50000"/>
                  </a:schemeClr>
                </a:solidFill>
                <a:latin typeface="Gisha" panose="020B0502040204020203" pitchFamily="34" charset="-79"/>
                <a:cs typeface="Gisha" panose="020B0502040204020203" pitchFamily="34" charset="-79"/>
              </a:rPr>
            </a:br>
            <a:r>
              <a:rPr lang="he-IL" sz="2000" b="1" dirty="0">
                <a:solidFill>
                  <a:schemeClr val="accent1">
                    <a:lumMod val="50000"/>
                  </a:schemeClr>
                </a:solidFill>
                <a:latin typeface="Gisha" panose="020B0502040204020203" pitchFamily="34" charset="-79"/>
                <a:cs typeface="Gisha" panose="020B0502040204020203" pitchFamily="34" charset="-79"/>
              </a:rPr>
              <a:t>   אותו. אם המודל לא קיים, לוודא מהם הצרכים) ועוד.</a:t>
            </a:r>
          </a:p>
        </p:txBody>
      </p:sp>
    </p:spTree>
    <p:extLst>
      <p:ext uri="{BB962C8B-B14F-4D97-AF65-F5344CB8AC3E}">
        <p14:creationId xmlns:p14="http://schemas.microsoft.com/office/powerpoint/2010/main" val="314247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8534400" y="408528"/>
            <a:ext cx="3208421" cy="553998"/>
          </a:xfrm>
          <a:prstGeom prst="rect">
            <a:avLst/>
          </a:prstGeom>
          <a:noFill/>
        </p:spPr>
        <p:txBody>
          <a:bodyPr wrap="square" rtlCol="1">
            <a:spAutoFit/>
          </a:bodyPr>
          <a:lstStyle/>
          <a:p>
            <a:r>
              <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פעולות </a:t>
            </a:r>
            <a:r>
              <a:rPr lang="he-IL" sz="3000" b="1" dirty="0" err="1">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אירגוניות</a:t>
            </a:r>
            <a:endPar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625642" y="1381290"/>
            <a:ext cx="11117179" cy="4247445"/>
          </a:xfrm>
          <a:prstGeom prst="rect">
            <a:avLst/>
          </a:prstGeom>
          <a:solidFill>
            <a:schemeClr val="bg1">
              <a:alpha val="70000"/>
            </a:schemeClr>
          </a:solidFill>
        </p:spPr>
        <p:txBody>
          <a:bodyPr wrap="square" rtlCol="1">
            <a:spAutoFit/>
          </a:bodyPr>
          <a:lstStyle/>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6. הקצאה ותכנון משאבים לכל שלב בפרויקט בשיתוף בית הספר, העיריה, רשת עמל, </a:t>
            </a:r>
            <a:r>
              <a:rPr lang="en-US" sz="2000" b="1" dirty="0">
                <a:solidFill>
                  <a:schemeClr val="accent1">
                    <a:lumMod val="50000"/>
                  </a:schemeClr>
                </a:solidFill>
                <a:latin typeface="Gisha" panose="020B0502040204020203" pitchFamily="34" charset="-79"/>
                <a:cs typeface="Gisha" panose="020B0502040204020203" pitchFamily="34" charset="-79"/>
              </a:rPr>
              <a:t/>
            </a:r>
            <a:br>
              <a:rPr lang="en-US" sz="2000" b="1" dirty="0">
                <a:solidFill>
                  <a:schemeClr val="accent1">
                    <a:lumMod val="50000"/>
                  </a:schemeClr>
                </a:solidFill>
                <a:latin typeface="Gisha" panose="020B0502040204020203" pitchFamily="34" charset="-79"/>
                <a:cs typeface="Gisha" panose="020B0502040204020203" pitchFamily="34" charset="-79"/>
              </a:rPr>
            </a:br>
            <a:r>
              <a:rPr lang="he-IL" sz="2000" b="1" dirty="0">
                <a:solidFill>
                  <a:schemeClr val="accent1">
                    <a:lumMod val="50000"/>
                  </a:schemeClr>
                </a:solidFill>
                <a:latin typeface="Gisha" panose="020B0502040204020203" pitchFamily="34" charset="-79"/>
                <a:cs typeface="Gisha" panose="020B0502040204020203" pitchFamily="34" charset="-79"/>
              </a:rPr>
              <a:t>    משרד החינוך וגורמי חוץ (מקום, תקציב, מנחים וכו').</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7. שילוב העבודה על הפרויקט והצגתו במערכת השעות הבית-ספרית.</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8. חלוקת משימות ותחומי אחריות לכל תלמיד.</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9. חיזוי תקלות אפשריות והכנת התלמידים לקראתן.</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10. מעקב אחרי התקדמות הקמת הפרויקט ובניית תהליך הערכה ושיפור ביצועים – קביעת </a:t>
            </a:r>
            <a:r>
              <a:rPr lang="en-US" sz="2000" b="1" dirty="0">
                <a:solidFill>
                  <a:schemeClr val="accent1">
                    <a:lumMod val="50000"/>
                  </a:schemeClr>
                </a:solidFill>
                <a:latin typeface="Gisha" panose="020B0502040204020203" pitchFamily="34" charset="-79"/>
                <a:cs typeface="Gisha" panose="020B0502040204020203" pitchFamily="34" charset="-79"/>
              </a:rPr>
              <a:t/>
            </a:r>
            <a:br>
              <a:rPr lang="en-US" sz="2000" b="1" dirty="0">
                <a:solidFill>
                  <a:schemeClr val="accent1">
                    <a:lumMod val="50000"/>
                  </a:schemeClr>
                </a:solidFill>
                <a:latin typeface="Gisha" panose="020B0502040204020203" pitchFamily="34" charset="-79"/>
                <a:cs typeface="Gisha" panose="020B0502040204020203" pitchFamily="34" charset="-79"/>
              </a:rPr>
            </a:br>
            <a:r>
              <a:rPr lang="he-IL" sz="2000" b="1" dirty="0">
                <a:solidFill>
                  <a:schemeClr val="accent1">
                    <a:lumMod val="50000"/>
                  </a:schemeClr>
                </a:solidFill>
                <a:latin typeface="Gisha" panose="020B0502040204020203" pitchFamily="34" charset="-79"/>
                <a:cs typeface="Gisha" panose="020B0502040204020203" pitchFamily="34" charset="-79"/>
              </a:rPr>
              <a:t>      זמנים והתאמת הפרויקט לתלמידים.</a:t>
            </a:r>
          </a:p>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11. קביעת הנחיה פרטנית לפי הצורך.</a:t>
            </a:r>
          </a:p>
        </p:txBody>
      </p:sp>
    </p:spTree>
    <p:extLst>
      <p:ext uri="{BB962C8B-B14F-4D97-AF65-F5344CB8AC3E}">
        <p14:creationId xmlns:p14="http://schemas.microsoft.com/office/powerpoint/2010/main" val="106713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1ECFF">
            <a:alpha val="50000"/>
          </a:srgbClr>
        </a:solidFill>
        <a:effectLst/>
      </p:bgPr>
    </p:bg>
    <p:spTree>
      <p:nvGrpSpPr>
        <p:cNvPr id="1" name=""/>
        <p:cNvGrpSpPr/>
        <p:nvPr/>
      </p:nvGrpSpPr>
      <p:grpSpPr>
        <a:xfrm>
          <a:off x="0" y="0"/>
          <a:ext cx="0" cy="0"/>
          <a:chOff x="0" y="0"/>
          <a:chExt cx="0" cy="0"/>
        </a:xfrm>
      </p:grpSpPr>
      <p:sp>
        <p:nvSpPr>
          <p:cNvPr id="5" name="AutoShape 2" descr="Background design with gray and blue gears | BGCMC">
            <a:extLst>
              <a:ext uri="{FF2B5EF4-FFF2-40B4-BE49-F238E27FC236}">
                <a16:creationId xmlns:a16="http://schemas.microsoft.com/office/drawing/2014/main" id="{B4F181B9-7531-4751-86D3-AD2990189C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תיבת טקסט 14">
            <a:extLst>
              <a:ext uri="{FF2B5EF4-FFF2-40B4-BE49-F238E27FC236}">
                <a16:creationId xmlns:a16="http://schemas.microsoft.com/office/drawing/2014/main" id="{DD477163-979E-400F-8ABB-C9F62A72294B}"/>
              </a:ext>
            </a:extLst>
          </p:cNvPr>
          <p:cNvSpPr txBox="1"/>
          <p:nvPr/>
        </p:nvSpPr>
        <p:spPr>
          <a:xfrm>
            <a:off x="8534400" y="408528"/>
            <a:ext cx="3208421" cy="553998"/>
          </a:xfrm>
          <a:prstGeom prst="rect">
            <a:avLst/>
          </a:prstGeom>
          <a:noFill/>
        </p:spPr>
        <p:txBody>
          <a:bodyPr wrap="square" rtlCol="1">
            <a:spAutoFit/>
          </a:bodyPr>
          <a:lstStyle/>
          <a:p>
            <a:r>
              <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פעולות </a:t>
            </a:r>
            <a:r>
              <a:rPr lang="he-IL" sz="3000" b="1" dirty="0" err="1">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אירגוניות</a:t>
            </a:r>
            <a:endParaRPr lang="he-IL" sz="3000" b="1" dirty="0">
              <a:solidFill>
                <a:schemeClr val="accent6">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sp>
        <p:nvSpPr>
          <p:cNvPr id="16" name="תיבת טקסט 15">
            <a:extLst>
              <a:ext uri="{FF2B5EF4-FFF2-40B4-BE49-F238E27FC236}">
                <a16:creationId xmlns:a16="http://schemas.microsoft.com/office/drawing/2014/main" id="{6A6675D4-31CE-4814-99B8-EE32690283CA}"/>
              </a:ext>
            </a:extLst>
          </p:cNvPr>
          <p:cNvSpPr txBox="1"/>
          <p:nvPr/>
        </p:nvSpPr>
        <p:spPr>
          <a:xfrm>
            <a:off x="625642" y="1381290"/>
            <a:ext cx="11117179" cy="964495"/>
          </a:xfrm>
          <a:prstGeom prst="rect">
            <a:avLst/>
          </a:prstGeom>
          <a:solidFill>
            <a:schemeClr val="bg1">
              <a:alpha val="70000"/>
            </a:schemeClr>
          </a:solidFill>
        </p:spPr>
        <p:txBody>
          <a:bodyPr wrap="square" rtlCol="1">
            <a:spAutoFit/>
          </a:bodyPr>
          <a:lstStyle/>
          <a:p>
            <a:pPr marR="701040" rtl="1">
              <a:lnSpc>
                <a:spcPct val="150000"/>
              </a:lnSpc>
              <a:spcAft>
                <a:spcPts val="800"/>
              </a:spcAft>
            </a:pPr>
            <a:r>
              <a:rPr lang="he-IL" sz="2000" b="1" dirty="0">
                <a:solidFill>
                  <a:schemeClr val="accent1">
                    <a:lumMod val="50000"/>
                  </a:schemeClr>
                </a:solidFill>
                <a:latin typeface="Gisha" panose="020B0502040204020203" pitchFamily="34" charset="-79"/>
                <a:cs typeface="Gisha" panose="020B0502040204020203" pitchFamily="34" charset="-79"/>
              </a:rPr>
              <a:t>12. פעולות להגברת מוטיבציה אצל התלמידים המאפשרות הכרה ביכולות ובתרומה </a:t>
            </a:r>
            <a:r>
              <a:rPr lang="en-US" sz="2000" b="1" dirty="0">
                <a:solidFill>
                  <a:schemeClr val="accent1">
                    <a:lumMod val="50000"/>
                  </a:schemeClr>
                </a:solidFill>
                <a:latin typeface="Gisha" panose="020B0502040204020203" pitchFamily="34" charset="-79"/>
                <a:cs typeface="Gisha" panose="020B0502040204020203" pitchFamily="34" charset="-79"/>
              </a:rPr>
              <a:t/>
            </a:r>
            <a:br>
              <a:rPr lang="en-US" sz="2000" b="1" dirty="0">
                <a:solidFill>
                  <a:schemeClr val="accent1">
                    <a:lumMod val="50000"/>
                  </a:schemeClr>
                </a:solidFill>
                <a:latin typeface="Gisha" panose="020B0502040204020203" pitchFamily="34" charset="-79"/>
                <a:cs typeface="Gisha" panose="020B0502040204020203" pitchFamily="34" charset="-79"/>
              </a:rPr>
            </a:br>
            <a:r>
              <a:rPr lang="he-IL" sz="2000" b="1" dirty="0">
                <a:solidFill>
                  <a:schemeClr val="accent1">
                    <a:lumMod val="50000"/>
                  </a:schemeClr>
                </a:solidFill>
                <a:latin typeface="Gisha" panose="020B0502040204020203" pitchFamily="34" charset="-79"/>
                <a:cs typeface="Gisha" panose="020B0502040204020203" pitchFamily="34" charset="-79"/>
              </a:rPr>
              <a:t>      המקצועית והחברתית של התלמידים:</a:t>
            </a:r>
          </a:p>
        </p:txBody>
      </p:sp>
      <p:sp>
        <p:nvSpPr>
          <p:cNvPr id="6" name="תיבת טקסט 5">
            <a:extLst>
              <a:ext uri="{FF2B5EF4-FFF2-40B4-BE49-F238E27FC236}">
                <a16:creationId xmlns:a16="http://schemas.microsoft.com/office/drawing/2014/main" id="{5149F37A-1581-4345-B261-6AA7222FFBCC}"/>
              </a:ext>
            </a:extLst>
          </p:cNvPr>
          <p:cNvSpPr txBox="1"/>
          <p:nvPr/>
        </p:nvSpPr>
        <p:spPr>
          <a:xfrm>
            <a:off x="3545306" y="2665700"/>
            <a:ext cx="7178842" cy="400110"/>
          </a:xfrm>
          <a:prstGeom prst="rect">
            <a:avLst/>
          </a:prstGeom>
          <a:solidFill>
            <a:schemeClr val="bg1">
              <a:alpha val="80000"/>
            </a:schemeClr>
          </a:solidFill>
          <a:effectLst>
            <a:softEdge rad="38100"/>
          </a:effectLst>
        </p:spPr>
        <p:txBody>
          <a:bodyPr wrap="square" rtlCol="1">
            <a:spAutoFit/>
          </a:bodyPr>
          <a:lstStyle/>
          <a:p>
            <a:pPr algn="ctr"/>
            <a:r>
              <a:rPr lang="he-IL" sz="2000" dirty="0">
                <a:solidFill>
                  <a:schemeClr val="accent1">
                    <a:lumMod val="50000"/>
                  </a:schemeClr>
                </a:solidFill>
                <a:latin typeface="Gisha" panose="020B0502040204020203" pitchFamily="34" charset="-79"/>
                <a:cs typeface="Gisha" panose="020B0502040204020203" pitchFamily="34" charset="-79"/>
              </a:rPr>
              <a:t>קביעת ימי חשיפה לפרויקט בפני קהילת בית הספר, העיר וגורמי חוץ</a:t>
            </a:r>
          </a:p>
        </p:txBody>
      </p:sp>
      <p:sp>
        <p:nvSpPr>
          <p:cNvPr id="7" name="תיבת טקסט 6">
            <a:extLst>
              <a:ext uri="{FF2B5EF4-FFF2-40B4-BE49-F238E27FC236}">
                <a16:creationId xmlns:a16="http://schemas.microsoft.com/office/drawing/2014/main" id="{676AE53B-1741-47D7-A824-B70C4B3BCD9B}"/>
              </a:ext>
            </a:extLst>
          </p:cNvPr>
          <p:cNvSpPr txBox="1"/>
          <p:nvPr/>
        </p:nvSpPr>
        <p:spPr>
          <a:xfrm>
            <a:off x="7628023" y="3381345"/>
            <a:ext cx="3096125" cy="400110"/>
          </a:xfrm>
          <a:prstGeom prst="rect">
            <a:avLst/>
          </a:prstGeom>
          <a:solidFill>
            <a:schemeClr val="bg1">
              <a:alpha val="80000"/>
            </a:schemeClr>
          </a:solidFill>
          <a:effectLst>
            <a:softEdge rad="38100"/>
          </a:effectLst>
        </p:spPr>
        <p:txBody>
          <a:bodyPr wrap="square" rtlCol="1">
            <a:spAutoFit/>
          </a:bodyPr>
          <a:lstStyle/>
          <a:p>
            <a:pPr algn="ctr"/>
            <a:r>
              <a:rPr lang="he-IL" sz="2000" dirty="0">
                <a:solidFill>
                  <a:schemeClr val="accent1">
                    <a:lumMod val="50000"/>
                  </a:schemeClr>
                </a:solidFill>
                <a:latin typeface="Gisha" panose="020B0502040204020203" pitchFamily="34" charset="-79"/>
                <a:cs typeface="Gisha" panose="020B0502040204020203" pitchFamily="34" charset="-79"/>
              </a:rPr>
              <a:t>רישום לתחרויות ארציות</a:t>
            </a:r>
          </a:p>
        </p:txBody>
      </p:sp>
      <p:pic>
        <p:nvPicPr>
          <p:cNvPr id="2050" name="Picture 2" descr="Cog Gear Wheel - Free vector graphic on Pixabay">
            <a:extLst>
              <a:ext uri="{FF2B5EF4-FFF2-40B4-BE49-F238E27FC236}">
                <a16:creationId xmlns:a16="http://schemas.microsoft.com/office/drawing/2014/main" id="{7C422026-CF9F-498E-B387-7D8A4B38B7B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flipH="1">
            <a:off x="10893537" y="2600016"/>
            <a:ext cx="526365" cy="5270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og Gear Wheel - Free vector graphic on Pixabay">
            <a:extLst>
              <a:ext uri="{FF2B5EF4-FFF2-40B4-BE49-F238E27FC236}">
                <a16:creationId xmlns:a16="http://schemas.microsoft.com/office/drawing/2014/main" id="{C95AF651-D778-4AB9-AC36-55B52935FAB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10880925" y="3305222"/>
            <a:ext cx="551588" cy="552355"/>
          </a:xfrm>
          <a:prstGeom prst="rect">
            <a:avLst/>
          </a:prstGeom>
          <a:noFill/>
          <a:extLst>
            <a:ext uri="{909E8E84-426E-40DD-AFC4-6F175D3DCCD1}">
              <a14:hiddenFill xmlns:a14="http://schemas.microsoft.com/office/drawing/2010/main">
                <a:solidFill>
                  <a:srgbClr val="FFFFFF"/>
                </a:solidFill>
              </a14:hiddenFill>
            </a:ext>
          </a:extLst>
        </p:spPr>
      </p:pic>
      <p:pic>
        <p:nvPicPr>
          <p:cNvPr id="2" name="תמונה 1"/>
          <p:cNvPicPr>
            <a:picLocks noChangeAspect="1"/>
          </p:cNvPicPr>
          <p:nvPr/>
        </p:nvPicPr>
        <p:blipFill>
          <a:blip r:embed="rId4"/>
          <a:stretch>
            <a:fillRect/>
          </a:stretch>
        </p:blipFill>
        <p:spPr>
          <a:xfrm>
            <a:off x="2310008" y="3381345"/>
            <a:ext cx="4824719" cy="2711235"/>
          </a:xfrm>
          <a:prstGeom prst="rect">
            <a:avLst/>
          </a:prstGeom>
        </p:spPr>
      </p:pic>
    </p:spTree>
    <p:extLst>
      <p:ext uri="{BB962C8B-B14F-4D97-AF65-F5344CB8AC3E}">
        <p14:creationId xmlns:p14="http://schemas.microsoft.com/office/powerpoint/2010/main" val="102649820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2122</TotalTime>
  <Words>1978</Words>
  <Application>Microsoft Office PowerPoint</Application>
  <PresentationFormat>מסך רחב</PresentationFormat>
  <Paragraphs>168</Paragraphs>
  <Slides>24</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24</vt:i4>
      </vt:variant>
    </vt:vector>
  </HeadingPairs>
  <TitlesOfParts>
    <vt:vector size="31" baseType="lpstr">
      <vt:lpstr>Arial</vt:lpstr>
      <vt:lpstr>Calibri</vt:lpstr>
      <vt:lpstr>Calibri Light</vt:lpstr>
      <vt:lpstr>Candara</vt:lpstr>
      <vt:lpstr>Gisha</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הדי רוזנטל</dc:creator>
  <cp:lastModifiedBy>Lenovo</cp:lastModifiedBy>
  <cp:revision>23</cp:revision>
  <dcterms:created xsi:type="dcterms:W3CDTF">2021-05-19T10:55:18Z</dcterms:created>
  <dcterms:modified xsi:type="dcterms:W3CDTF">2021-05-24T08:42:05Z</dcterms:modified>
</cp:coreProperties>
</file>